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259" r:id="rId7"/>
    <p:sldId id="264" r:id="rId8"/>
    <p:sldId id="262" r:id="rId9"/>
    <p:sldId id="265" r:id="rId10"/>
    <p:sldId id="263" r:id="rId11"/>
    <p:sldId id="261" r:id="rId12"/>
  </p:sldIdLst>
  <p:sldSz cx="12192000" cy="6858000"/>
  <p:notesSz cx="6858000" cy="9144000"/>
  <p:custDataLst>
    <p:tags r:id="rId14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Ramió Lluch" initials="CRL" lastIdx="1" clrIdx="0">
    <p:extLst>
      <p:ext uri="{19B8F6BF-5375-455C-9EA6-DF929625EA0E}">
        <p15:presenceInfo xmlns:p15="http://schemas.microsoft.com/office/powerpoint/2012/main" userId="0d9c16b19c539e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72387"/>
  </p:normalViewPr>
  <p:slideViewPr>
    <p:cSldViewPr snapToGrid="0">
      <p:cViewPr varScale="1">
        <p:scale>
          <a:sx n="75" d="100"/>
          <a:sy n="75" d="100"/>
        </p:scale>
        <p:origin x="18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50DA3-63C7-5B47-996D-7FBE850280DA}" type="datetimeFigureOut">
              <a:rPr lang="ca-ES" smtClean="0"/>
              <a:t>8/6/22</a:t>
            </a:fld>
            <a:endParaRPr lang="ca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75AB2-DAB3-9243-978F-E3B0AB4CDB7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6869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epidemia 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 VIH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encuentra en un momento 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crítico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 que el 25 % de las personas infectadas desconocen su estado serológico y el diagnóstico tardío ocurre en la mitad de los casos. Por ello, el diagnóstico precoz requiere de estrategias innovadoras.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Introudicció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ONUSIDA 90%90%90% (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mortalitat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/recursos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sanitaris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control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epidèmia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servicios de urgencias hospitalarias (SUH) podrían suponer para algunos enfermos el único punto de contacto con el sistema sanitario, lo que confiere 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oportunidades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mejorar el diagnóstico de VIH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 estima que casi 3/10 oportunidades de diagnóstico perdidas habrían sucedido en SUH.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75AB2-DAB3-9243-978F-E3B0AB4CDB76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7496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SEMES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publicó un documento de “Recomendaciones dirigidas a los servicios de urgencias para el diagnóstico precoz de pacientes con sospecha de infección por VIH y su derivación para estudio y seguimiento” (Emergencias, 2020), donde se indican 6 entidades de mayor prevalencia de infección oculta de VIH: infecciones de transmisión sexual (ITS), síndrome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mononucleósico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(SM), neumonía adquirida en la comunidad (NAC), profilaxis post exposición (PPE), herpes zóster (HZ) y uso de drogas recreativas para prácticas sexuales de riesgo (CHEMSEX).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75AB2-DAB3-9243-978F-E3B0AB4CDB76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9046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Societat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Catalana de Medicina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d’Urgències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Emergències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_tradnl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SoCMUE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) impulsó un proyecto propio llamado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VIHgila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sigue las directrices del documento de SEMES con algunas novedades.</a:t>
            </a:r>
          </a:p>
          <a:p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Aumentar la detección precoz de VIH mediante el cambio en la práctica clínica habitual relacionada con la petición de serologías de VIH a pacientes que consultaron por las 6 entidades recogidas por SEMES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así como los ítems de calidad a mejorar en los circuitos asistenciales de estos pacientes , fomentando la 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formación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sensibilización hacia este problema; y maximizando la 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cooperación entre los equipos clínicos multidisciplinares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cada hospital.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75AB2-DAB3-9243-978F-E3B0AB4CDB76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466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Materiales y métodos :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 descriptivo, longitudinal, observacional y prospectivo. Como criterio de inclusión se definió que estos hospitales pertenecieran a la red de hospitales públicos del territorio catalán, y se excluyeron todos aquellos de fuera. Se incluyó una muestra aleatoria de pacientes de SUH de 10 hospitales catalanes durante los primeros 7 meses de su implementación, basándonos en la aplicación de los criterios del documento de SEMES. Se realizó una sesión formativa impartida desde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SoCMUE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1 representante de cada hospital (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Champion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quienes a su vez realizaron una reunión de carácter divulgativo al resto del equipo asistencial de su SUH. </a:t>
            </a:r>
            <a:endParaRPr lang="ca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Ahora, se ha evaluado el 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número de serologías realizadas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nuevos casos diagnosticados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cuáles otras entidades 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podrían estar involucradas, así como la 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prevalencia de infección oculta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hallada.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75AB2-DAB3-9243-978F-E3B0AB4CDB76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278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realizan un total de 2820 serologías durante un periodo de 31 semanas con una media de 90,97 serologías semanales (IC 95% 82,30 99,63). Resalta el impacto de la puesta en marcha del Proyecto, con 6 semanas iniciales con % de realización de serologías sobre la media de 16,49 a 93,44%. Los nuevos casos diagnosticados de VIH fueron un total de 21, con media semanal de 0,68 (IC95% 0,45 0,91). El 61%  de las serologías realizadas corresponde a las 6 entidades patológicas identificadas en el documento de consenso de recomendaciones de diagnóstico precoz (SEMES) como de mayor riesgo de presentar VIH oculto. Se obtuvo un índice de prevalencia de 0,64%, más de 15 veces superior a la prevalencia de infección oculta en población general. Las tres entidades con mayor tasa de prevalencia fueron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Chemsex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(7,14%), NAC (1,76%) y SM (1,59%). Del resto de entidades, PPE presentó 0,12% de prevalencia, y sospecha de ITS un 0,29%. No se detectó prevalencia en herpes zóster, con una muestra muy reducida de serologías (n=63).</a:t>
            </a:r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75AB2-DAB3-9243-978F-E3B0AB4CDB76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7406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/>
              <a:t>Conclusiones</a:t>
            </a:r>
            <a:r>
              <a:rPr lang="ca-ES" dirty="0"/>
              <a:t>:</a:t>
            </a:r>
          </a:p>
          <a:p>
            <a:r>
              <a:rPr lang="es-ES_tradnl" dirty="0"/>
              <a:t>La cohorte prospectiva observacional presentada debe ser interpretada con cautela debido a la muestra reducida (31 semanas de seguimiento). No obstante, indican una alta eficiencia (0,64% de prevalencia)  de la detección de VIH en SUH mediante el cribado dirigido, desarrollado en el Proyecto </a:t>
            </a:r>
            <a:r>
              <a:rPr lang="es-ES_tradnl" dirty="0" err="1"/>
              <a:t>VIHgila</a:t>
            </a:r>
            <a:r>
              <a:rPr lang="es-ES_tradnl" dirty="0"/>
              <a:t> por </a:t>
            </a:r>
            <a:r>
              <a:rPr lang="es-ES_tradnl" dirty="0" err="1"/>
              <a:t>SoCMUE</a:t>
            </a:r>
            <a:r>
              <a:rPr lang="es-ES_tradnl" dirty="0"/>
              <a:t>.</a:t>
            </a:r>
            <a:endParaRPr lang="ca-ES" dirty="0"/>
          </a:p>
          <a:p>
            <a:r>
              <a:rPr lang="es-ES_tradnl" dirty="0"/>
              <a:t> </a:t>
            </a:r>
            <a:endParaRPr lang="ca-ES" dirty="0"/>
          </a:p>
          <a:p>
            <a:r>
              <a:rPr lang="es-ES_tradnl" dirty="0"/>
              <a:t> </a:t>
            </a:r>
            <a:r>
              <a:rPr lang="ca-ES" dirty="0"/>
              <a:t>1. </a:t>
            </a:r>
            <a:r>
              <a:rPr lang="ca-ES" dirty="0" err="1"/>
              <a:t>Pedir</a:t>
            </a:r>
            <a:r>
              <a:rPr lang="ca-ES" dirty="0"/>
              <a:t> </a:t>
            </a:r>
            <a:r>
              <a:rPr lang="ca-ES" dirty="0" err="1"/>
              <a:t>serologías</a:t>
            </a:r>
            <a:r>
              <a:rPr lang="ca-ES" dirty="0"/>
              <a:t> a </a:t>
            </a:r>
            <a:r>
              <a:rPr lang="ca-ES" dirty="0" err="1"/>
              <a:t>todos</a:t>
            </a:r>
            <a:r>
              <a:rPr lang="ca-ES" dirty="0"/>
              <a:t> los </a:t>
            </a:r>
            <a:r>
              <a:rPr lang="ca-ES" dirty="0" err="1"/>
              <a:t>pacientes</a:t>
            </a:r>
            <a:r>
              <a:rPr lang="ca-ES" dirty="0"/>
              <a:t> con los 6 </a:t>
            </a:r>
            <a:r>
              <a:rPr lang="ca-ES" dirty="0" err="1"/>
              <a:t>diagnósticos</a:t>
            </a:r>
            <a:r>
              <a:rPr lang="ca-ES" dirty="0"/>
              <a:t> del documento de </a:t>
            </a:r>
            <a:r>
              <a:rPr lang="ca-ES" dirty="0" err="1"/>
              <a:t>consenso</a:t>
            </a:r>
            <a:r>
              <a:rPr lang="ca-ES" dirty="0"/>
              <a:t>.</a:t>
            </a:r>
          </a:p>
          <a:p>
            <a:r>
              <a:rPr lang="ca-ES" dirty="0"/>
              <a:t>2. Ampliar </a:t>
            </a:r>
            <a:r>
              <a:rPr lang="ca-ES" dirty="0" err="1"/>
              <a:t>otras</a:t>
            </a:r>
            <a:r>
              <a:rPr lang="ca-ES" dirty="0"/>
              <a:t> patologies para el </a:t>
            </a:r>
            <a:r>
              <a:rPr lang="ca-ES" dirty="0" err="1"/>
              <a:t>cribaje</a:t>
            </a:r>
            <a:r>
              <a:rPr lang="ca-ES" dirty="0"/>
              <a:t> de VIH:</a:t>
            </a:r>
          </a:p>
          <a:p>
            <a:r>
              <a:rPr lang="ca-ES" dirty="0"/>
              <a:t>	- sobredosis para </a:t>
            </a:r>
            <a:r>
              <a:rPr lang="ca-ES" dirty="0" err="1"/>
              <a:t>drogas</a:t>
            </a:r>
            <a:r>
              <a:rPr lang="ca-ES" dirty="0"/>
              <a:t> </a:t>
            </a:r>
            <a:r>
              <a:rPr lang="ca-ES" dirty="0" err="1"/>
              <a:t>y</a:t>
            </a:r>
            <a:r>
              <a:rPr lang="ca-ES" dirty="0"/>
              <a:t>/o </a:t>
            </a:r>
            <a:r>
              <a:rPr lang="ca-ES" dirty="0" err="1"/>
              <a:t>usuarios</a:t>
            </a:r>
            <a:r>
              <a:rPr lang="ca-ES" dirty="0"/>
              <a:t> de </a:t>
            </a:r>
            <a:r>
              <a:rPr lang="ca-ES" dirty="0" err="1"/>
              <a:t>drogas</a:t>
            </a:r>
            <a:r>
              <a:rPr lang="ca-ES" dirty="0"/>
              <a:t> por </a:t>
            </a:r>
            <a:r>
              <a:rPr lang="ca-ES" dirty="0" err="1"/>
              <a:t>vía</a:t>
            </a:r>
            <a:r>
              <a:rPr lang="ca-ES" dirty="0"/>
              <a:t> parenteral.</a:t>
            </a:r>
          </a:p>
          <a:p>
            <a:r>
              <a:rPr lang="ca-ES" dirty="0"/>
              <a:t>	- Encefalopatia / </a:t>
            </a:r>
            <a:r>
              <a:rPr lang="ca-ES" dirty="0" err="1"/>
              <a:t>Agitación</a:t>
            </a:r>
            <a:r>
              <a:rPr lang="ca-ES" dirty="0"/>
              <a:t> / </a:t>
            </a:r>
            <a:r>
              <a:rPr lang="ca-ES" dirty="0" err="1"/>
              <a:t>Confusión</a:t>
            </a:r>
            <a:r>
              <a:rPr lang="ca-ES" dirty="0"/>
              <a:t>.</a:t>
            </a:r>
          </a:p>
          <a:p>
            <a:r>
              <a:rPr lang="ca-ES" dirty="0"/>
              <a:t>	- </a:t>
            </a:r>
            <a:r>
              <a:rPr lang="ca-ES" dirty="0" err="1"/>
              <a:t>Fiebre</a:t>
            </a:r>
            <a:r>
              <a:rPr lang="ca-ES" dirty="0"/>
              <a:t> </a:t>
            </a:r>
            <a:r>
              <a:rPr lang="ca-ES" dirty="0" err="1"/>
              <a:t>sin</a:t>
            </a:r>
            <a:r>
              <a:rPr lang="ca-ES" dirty="0"/>
              <a:t> </a:t>
            </a:r>
            <a:r>
              <a:rPr lang="ca-ES" dirty="0" err="1"/>
              <a:t>foco</a:t>
            </a:r>
            <a:r>
              <a:rPr lang="ca-ES" dirty="0"/>
              <a:t>.</a:t>
            </a:r>
          </a:p>
          <a:p>
            <a:r>
              <a:rPr lang="ca-ES" dirty="0"/>
              <a:t>	- Hepatitis aguda.</a:t>
            </a:r>
          </a:p>
          <a:p>
            <a:r>
              <a:rPr lang="ca-ES" dirty="0"/>
              <a:t>	- </a:t>
            </a:r>
            <a:r>
              <a:rPr lang="ca-ES" dirty="0" err="1"/>
              <a:t>Procedencia</a:t>
            </a:r>
            <a:r>
              <a:rPr lang="ca-ES" dirty="0"/>
              <a:t> zona </a:t>
            </a:r>
            <a:r>
              <a:rPr lang="ca-ES" dirty="0" err="1"/>
              <a:t>endémica</a:t>
            </a:r>
            <a:r>
              <a:rPr lang="ca-ES" dirty="0"/>
              <a:t> (documento de </a:t>
            </a:r>
            <a:r>
              <a:rPr lang="ca-ES" dirty="0" err="1"/>
              <a:t>consenso</a:t>
            </a:r>
            <a:r>
              <a:rPr lang="ca-ES" dirty="0"/>
              <a:t> </a:t>
            </a:r>
            <a:r>
              <a:rPr lang="ca-ES" dirty="0" err="1"/>
              <a:t>primaria</a:t>
            </a:r>
            <a:r>
              <a:rPr lang="ca-ES" dirty="0"/>
              <a:t>).</a:t>
            </a:r>
          </a:p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75AB2-DAB3-9243-978F-E3B0AB4CDB76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242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902E2-E91C-4779-AA90-C2697D521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B3AF5F-51A6-45AB-847C-A9E584CAB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25B883-8611-4EC6-9C37-ED4D520D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C42-7D36-486E-99CE-10C6BC2FEA1E}" type="datetimeFigureOut">
              <a:rPr lang="es-ES" smtClean="0"/>
              <a:t>8/6/22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D6E6B8-5490-41E0-B661-B089ABE5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3B5C0F-BEE3-4258-B763-30EC8648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6DEE-BC3E-4735-BD3C-7D317BDCBA8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50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19044-56C7-4EEC-92DD-06EF78E7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548F2B-EA5A-4B19-A018-869C83E39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543F6-AC11-486A-BCAF-8FD5DBC7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C42-7D36-486E-99CE-10C6BC2FEA1E}" type="datetimeFigureOut">
              <a:rPr lang="es-ES" smtClean="0"/>
              <a:t>8/6/22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0AA3E5-4E2F-4677-9249-97108360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2935D0-1954-497A-901D-0FEBE6F2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6DEE-BC3E-4735-BD3C-7D317BDCBA8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39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51BD9A-C78B-4A8D-A5A5-5F6FDC51D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2F27EF-592C-4308-908D-22E25551B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7FE261-6433-40D8-981E-2ECBB414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C42-7D36-486E-99CE-10C6BC2FEA1E}" type="datetimeFigureOut">
              <a:rPr lang="es-ES" smtClean="0"/>
              <a:t>8/6/22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66A57C-4568-40A8-A6EE-E4B50C9F0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7F6EE5-3A02-450D-876A-B509002CC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6DEE-BC3E-4735-BD3C-7D317BDCBA8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22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3002E-D7C4-4F5A-8CDE-467B9704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342067-FB0A-4CB8-B1BD-7242A0C6E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76EB65-D67D-484C-A891-7C78D484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C42-7D36-486E-99CE-10C6BC2FEA1E}" type="datetimeFigureOut">
              <a:rPr lang="es-ES" smtClean="0"/>
              <a:t>8/6/22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856949-566B-4E63-9E45-AD538A3B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86FB7D-7056-43AA-A01B-2D3B10A8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6DEE-BC3E-4735-BD3C-7D317BDCBA8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85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52103-4DCE-4C48-8AE4-384ED2F5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7302A0-F34E-4449-B231-1D836EB5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16949B-8B0F-44FA-A181-630BF53C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C42-7D36-486E-99CE-10C6BC2FEA1E}" type="datetimeFigureOut">
              <a:rPr lang="es-ES" smtClean="0"/>
              <a:t>8/6/22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DD1BB1-19EB-4ADD-B465-9E20D587A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69487E-1B0E-4154-A714-5E6B0A5F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6DEE-BC3E-4735-BD3C-7D317BDCBA8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89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ABC13-6EBB-4C17-A9CC-530C364A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B7BE11-1D3E-4473-94E2-A78C7B7D6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92166A-E2E4-4912-AD39-90B8A20A9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3D67C5-A713-4CBC-8280-898A5641F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C42-7D36-486E-99CE-10C6BC2FEA1E}" type="datetimeFigureOut">
              <a:rPr lang="es-ES" smtClean="0"/>
              <a:t>8/6/22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696972-DF08-4DAD-A931-0E60AD3B8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AC9E0E-1D5F-46BC-8D43-1A6F1F71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6DEE-BC3E-4735-BD3C-7D317BDCBA8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54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4F208-B5BA-44FC-A929-61D49317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D16D80-18A4-46B7-A338-B983AE999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363929-D1AF-4D4C-A97C-0E8663F12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287CE4-5372-40FF-A764-0D73B9CF7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3E57BB-D2D9-4833-9605-03A091CE1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EE6D17-9D99-4D5B-BA1E-752A852E9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C42-7D36-486E-99CE-10C6BC2FEA1E}" type="datetimeFigureOut">
              <a:rPr lang="es-ES" smtClean="0"/>
              <a:t>8/6/22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C640BF-05A7-43A7-B338-67D4C118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F399-F443-4286-852A-C399697A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6DEE-BC3E-4735-BD3C-7D317BDCBA8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95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776A8-4A55-433B-9339-A2A0D62D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D7F31B-3780-4EF8-A701-3A63AB21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C42-7D36-486E-99CE-10C6BC2FEA1E}" type="datetimeFigureOut">
              <a:rPr lang="es-ES" smtClean="0"/>
              <a:t>8/6/22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C70B0E-4377-4BDF-9692-F8468AB7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4E1FBE-B234-4C63-9A75-127EA7BA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6DEE-BC3E-4735-BD3C-7D317BDCBA8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07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CD2E5C-98BE-4FCD-86BE-9F0CFE3E5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C42-7D36-486E-99CE-10C6BC2FEA1E}" type="datetimeFigureOut">
              <a:rPr lang="es-ES" smtClean="0"/>
              <a:t>8/6/22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504532-E131-4A6F-A975-271ED871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FEEC95-825F-4F3B-97D3-83BFC9A8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6DEE-BC3E-4735-BD3C-7D317BDCBA8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79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C3EF2-CC73-4F32-BB97-CBF904FB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85B86D-F1BF-4206-B60F-0B00732C3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45055F-5FF8-4290-9914-DF75F0333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F5F2BC-1D59-4B0D-9EEE-3CA83467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C42-7D36-486E-99CE-10C6BC2FEA1E}" type="datetimeFigureOut">
              <a:rPr lang="es-ES" smtClean="0"/>
              <a:t>8/6/22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F717E1-259F-4B94-9326-128DF550F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42300C-F7B8-42B6-A419-BE5BFCED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6DEE-BC3E-4735-BD3C-7D317BDCBA8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83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A9B98-C80C-4098-A7C4-5F38F891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1008150-9040-4C9F-B847-ECE0213D5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C6A425-DF21-4959-8AA0-C460DA034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9C4EA1-C12A-448F-A741-C2C70A78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9C42-7D36-486E-99CE-10C6BC2FEA1E}" type="datetimeFigureOut">
              <a:rPr lang="es-ES" smtClean="0"/>
              <a:t>8/6/22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576DE2-BADE-43AE-B6DE-D1DB76FA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33D9EE-B721-4D7A-B70B-A31E59CBF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56DEE-BC3E-4735-BD3C-7D317BDCBA8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36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5317905-D1ED-49B6-B379-437703F4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CF5576-F0B4-458A-BFA1-C43C4C75F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0ABE2E-33C3-4537-91B3-34C97F282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B9C42-7D36-486E-99CE-10C6BC2FEA1E}" type="datetimeFigureOut">
              <a:rPr lang="es-ES" smtClean="0"/>
              <a:t>8/6/22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E68083-CD73-44F3-9802-2DDCDEE62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43BB44-A2CB-4B9B-AF81-65A904C05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56DEE-BC3E-4735-BD3C-7D317BDCBA8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22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F90948-268F-4FD4-95D8-57FB0A5B7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1946BC-737B-478C-9EB9-532C7AEA3C34}"/>
              </a:ext>
            </a:extLst>
          </p:cNvPr>
          <p:cNvSpPr txBox="1"/>
          <p:nvPr/>
        </p:nvSpPr>
        <p:spPr>
          <a:xfrm>
            <a:off x="416688" y="2010367"/>
            <a:ext cx="11273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5400" b="1" dirty="0">
                <a:solidFill>
                  <a:srgbClr val="00B050"/>
                </a:solidFill>
              </a:rPr>
              <a:t>CRIBAJE</a:t>
            </a:r>
            <a:r>
              <a:rPr lang="ca-ES" sz="5400" dirty="0"/>
              <a:t> DE DIAGNÓSTICO </a:t>
            </a:r>
          </a:p>
          <a:p>
            <a:pPr algn="ctr"/>
            <a:r>
              <a:rPr lang="ca-ES" sz="5400" dirty="0"/>
              <a:t>DE </a:t>
            </a:r>
            <a:r>
              <a:rPr lang="ca-ES" sz="5400" b="1" dirty="0">
                <a:solidFill>
                  <a:srgbClr val="FF0000"/>
                </a:solidFill>
              </a:rPr>
              <a:t>VIH OCULTO </a:t>
            </a:r>
          </a:p>
          <a:p>
            <a:pPr algn="ctr"/>
            <a:r>
              <a:rPr lang="ca-ES" sz="5400" dirty="0"/>
              <a:t>EN LOS SERVICIOS DE </a:t>
            </a:r>
            <a:r>
              <a:rPr lang="ca-ES" sz="5400" b="1" dirty="0">
                <a:solidFill>
                  <a:srgbClr val="0070C0"/>
                </a:solidFill>
              </a:rPr>
              <a:t>URGENCIAS</a:t>
            </a:r>
            <a:endParaRPr lang="es-ES" sz="1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AA368B-5762-4514-A2BA-FC3D210AA113}"/>
              </a:ext>
            </a:extLst>
          </p:cNvPr>
          <p:cNvSpPr txBox="1"/>
          <p:nvPr/>
        </p:nvSpPr>
        <p:spPr>
          <a:xfrm>
            <a:off x="185195" y="4847633"/>
            <a:ext cx="11736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/>
              <a:t>C </a:t>
            </a:r>
            <a:r>
              <a:rPr lang="ca-ES" sz="2000" b="1" dirty="0" err="1"/>
              <a:t>Ramió</a:t>
            </a:r>
            <a:r>
              <a:rPr lang="ca-ES" sz="2000" b="1" dirty="0"/>
              <a:t> Lluch</a:t>
            </a:r>
            <a:r>
              <a:rPr lang="ca-ES" sz="2000" b="1" baseline="30000" dirty="0"/>
              <a:t>1</a:t>
            </a:r>
            <a:r>
              <a:rPr lang="ca-ES" sz="2000" b="1" dirty="0"/>
              <a:t>, </a:t>
            </a:r>
            <a:r>
              <a:rPr lang="ca-ES" sz="2000" b="1" dirty="0" err="1"/>
              <a:t>R</a:t>
            </a:r>
            <a:r>
              <a:rPr lang="ca-ES" sz="2000" b="1" dirty="0"/>
              <a:t> De Paz Picornell</a:t>
            </a:r>
            <a:r>
              <a:rPr lang="ca-ES" sz="2000" b="1" baseline="30000" dirty="0"/>
              <a:t>2</a:t>
            </a:r>
            <a:r>
              <a:rPr lang="ca-ES" sz="2000" b="1" dirty="0"/>
              <a:t>, JM Guardiola Tey</a:t>
            </a:r>
            <a:r>
              <a:rPr lang="ca-ES" sz="2000" b="1" baseline="30000" dirty="0"/>
              <a:t>3</a:t>
            </a:r>
            <a:r>
              <a:rPr lang="ca-ES" sz="2000" b="1" dirty="0"/>
              <a:t>, A </a:t>
            </a:r>
            <a:r>
              <a:rPr lang="ca-ES" sz="2000" b="1" dirty="0" err="1"/>
              <a:t>Smithson</a:t>
            </a:r>
            <a:r>
              <a:rPr lang="ca-ES" sz="2000" b="1" dirty="0"/>
              <a:t> Amat</a:t>
            </a:r>
            <a:r>
              <a:rPr lang="ca-ES" sz="2000" b="1" baseline="30000" dirty="0"/>
              <a:t>4</a:t>
            </a:r>
            <a:r>
              <a:rPr lang="ca-ES" sz="2000" b="1" dirty="0"/>
              <a:t>, A Garcia Pavesio</a:t>
            </a:r>
            <a:r>
              <a:rPr lang="ca-ES" sz="2000" b="1" baseline="30000" dirty="0"/>
              <a:t>5</a:t>
            </a:r>
            <a:r>
              <a:rPr lang="ca-ES" sz="2000" b="1" dirty="0"/>
              <a:t>, L Arbós Vila</a:t>
            </a:r>
            <a:r>
              <a:rPr lang="ca-ES" sz="2000" b="1" baseline="30000" dirty="0"/>
              <a:t>1</a:t>
            </a:r>
          </a:p>
          <a:p>
            <a:pPr algn="ctr"/>
            <a:r>
              <a:rPr lang="es-ES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Hospital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Universitari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Girona Doctor Josep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Trueta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Hospital del Mar de Barcelona, </a:t>
            </a:r>
          </a:p>
          <a:p>
            <a:pPr algn="ctr"/>
            <a:r>
              <a:rPr lang="es-E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Hospital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Sant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Pau i Santa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Creu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Barcelona, </a:t>
            </a:r>
            <a:r>
              <a:rPr lang="es-E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Hospital de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l'Esperit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Sant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Barcelona, </a:t>
            </a:r>
            <a:r>
              <a:rPr lang="es-E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Hospital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Clínic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Barcelona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142508D-DCB4-49FC-885E-2CF85330E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2791DBF5-3FCA-4011-AF8A-650D650F9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D964C04B-075F-470A-BC51-AF7231465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7AB58F-FDBA-4575-9E72-86B7F843F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D78486-07CC-4AFC-93CC-B95A73D0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08D5EE81-72B3-3C41-BEBB-CAEC7A9D1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70" y="1458823"/>
            <a:ext cx="2168661" cy="1436737"/>
          </a:xfrm>
          <a:prstGeom prst="rect">
            <a:avLst/>
          </a:prstGeom>
        </p:spPr>
      </p:pic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A88D2129-7F01-1A4C-B2BA-5F4D958F9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032" y="1187658"/>
            <a:ext cx="1580083" cy="1975104"/>
          </a:xfrm>
          <a:prstGeom prst="rect">
            <a:avLst/>
          </a:prstGeom>
        </p:spPr>
      </p:pic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F3C98536-CB46-3A43-AAFA-43E9FDD4F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383" y="1399102"/>
            <a:ext cx="2167128" cy="1567884"/>
          </a:xfrm>
          <a:prstGeom prst="rect">
            <a:avLst/>
          </a:prstGeom>
        </p:spPr>
      </p:pic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D1ABEEF3-4561-B544-9340-7356E0D756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86" y="3307121"/>
            <a:ext cx="6160308" cy="3372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4E837F-1055-F24E-BCC9-32E95C5C8608}"/>
              </a:ext>
            </a:extLst>
          </p:cNvPr>
          <p:cNvSpPr txBox="1"/>
          <p:nvPr/>
        </p:nvSpPr>
        <p:spPr>
          <a:xfrm>
            <a:off x="226186" y="2482888"/>
            <a:ext cx="2776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PANDEMIA VIH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2D5236-0D94-404B-B354-4BCFAD187687}"/>
              </a:ext>
            </a:extLst>
          </p:cNvPr>
          <p:cNvSpPr txBox="1"/>
          <p:nvPr/>
        </p:nvSpPr>
        <p:spPr>
          <a:xfrm>
            <a:off x="930367" y="3785657"/>
            <a:ext cx="3516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/>
              <a:t>25% VIH OCULTO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3D9CB9-D5B8-4B44-8FDA-EF062061F301}"/>
              </a:ext>
            </a:extLst>
          </p:cNvPr>
          <p:cNvSpPr txBox="1"/>
          <p:nvPr/>
        </p:nvSpPr>
        <p:spPr>
          <a:xfrm>
            <a:off x="1549101" y="5137162"/>
            <a:ext cx="3516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/>
              <a:t>DIAGNÓSTICO PRECOZ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5FD8B9B-C1D4-9D45-BF95-A1BE5256500E}"/>
              </a:ext>
            </a:extLst>
          </p:cNvPr>
          <p:cNvCxnSpPr/>
          <p:nvPr/>
        </p:nvCxnSpPr>
        <p:spPr>
          <a:xfrm>
            <a:off x="1151068" y="3055216"/>
            <a:ext cx="398033" cy="6329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8114D6F-0700-9C4C-8633-1B3E6143F54A}"/>
              </a:ext>
            </a:extLst>
          </p:cNvPr>
          <p:cNvCxnSpPr/>
          <p:nvPr/>
        </p:nvCxnSpPr>
        <p:spPr>
          <a:xfrm>
            <a:off x="1882531" y="4347953"/>
            <a:ext cx="398033" cy="63294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52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8" presetClass="emph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8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8" grpId="0"/>
      <p:bldP spid="18" grpId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D08CDCF-3455-704C-B305-E40ADFDEC378}"/>
              </a:ext>
            </a:extLst>
          </p:cNvPr>
          <p:cNvGrpSpPr/>
          <p:nvPr/>
        </p:nvGrpSpPr>
        <p:grpSpPr>
          <a:xfrm>
            <a:off x="2986500" y="1498589"/>
            <a:ext cx="8854617" cy="4981575"/>
            <a:chOff x="2986500" y="1498589"/>
            <a:chExt cx="8854617" cy="4981575"/>
          </a:xfrm>
        </p:grpSpPr>
        <p:pic>
          <p:nvPicPr>
            <p:cNvPr id="2" name="Picture 10">
              <a:extLst>
                <a:ext uri="{FF2B5EF4-FFF2-40B4-BE49-F238E27FC236}">
                  <a16:creationId xmlns:a16="http://schemas.microsoft.com/office/drawing/2014/main" id="{2D85C105-CF2D-7D49-9D20-738C59532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504" y="1498589"/>
              <a:ext cx="8583613" cy="4981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69BDF5A-0BCE-B045-863A-1894FA2C8022}"/>
                </a:ext>
              </a:extLst>
            </p:cNvPr>
            <p:cNvSpPr/>
            <p:nvPr/>
          </p:nvSpPr>
          <p:spPr>
            <a:xfrm>
              <a:off x="2986500" y="1543019"/>
              <a:ext cx="1724315" cy="15996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4A4B701-D1CA-584F-8D39-19F11E0500E5}"/>
              </a:ext>
            </a:extLst>
          </p:cNvPr>
          <p:cNvSpPr txBox="1"/>
          <p:nvPr/>
        </p:nvSpPr>
        <p:spPr>
          <a:xfrm>
            <a:off x="274098" y="1496324"/>
            <a:ext cx="3572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/>
              <a:t>DIAGNÓSTICO PRECOZ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3839830-748C-9142-B949-09C9623BAAC7}"/>
              </a:ext>
            </a:extLst>
          </p:cNvPr>
          <p:cNvCxnSpPr/>
          <p:nvPr/>
        </p:nvCxnSpPr>
        <p:spPr>
          <a:xfrm>
            <a:off x="1334171" y="2055525"/>
            <a:ext cx="398033" cy="63294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DF90178-ECE2-ED41-9448-14A3FFE7D3A1}"/>
              </a:ext>
            </a:extLst>
          </p:cNvPr>
          <p:cNvSpPr txBox="1"/>
          <p:nvPr/>
        </p:nvSpPr>
        <p:spPr>
          <a:xfrm>
            <a:off x="350883" y="3009335"/>
            <a:ext cx="48639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dirty="0"/>
              <a:t>DOCUMENTO de CONSENSO</a:t>
            </a:r>
          </a:p>
          <a:p>
            <a:pPr algn="ctr"/>
            <a:r>
              <a:rPr lang="ca-ES" dirty="0"/>
              <a:t>SEMES</a:t>
            </a:r>
          </a:p>
        </p:txBody>
      </p:sp>
    </p:spTree>
    <p:extLst>
      <p:ext uri="{BB962C8B-B14F-4D97-AF65-F5344CB8AC3E}">
        <p14:creationId xmlns:p14="http://schemas.microsoft.com/office/powerpoint/2010/main" val="35154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8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8FF301F-CCE4-4A47-B3CF-E12D3A5570EA}"/>
              </a:ext>
            </a:extLst>
          </p:cNvPr>
          <p:cNvGrpSpPr/>
          <p:nvPr/>
        </p:nvGrpSpPr>
        <p:grpSpPr>
          <a:xfrm>
            <a:off x="3509958" y="1427388"/>
            <a:ext cx="8682037" cy="5114925"/>
            <a:chOff x="2944359" y="1369332"/>
            <a:chExt cx="8682037" cy="5114925"/>
          </a:xfrm>
        </p:grpSpPr>
        <p:pic>
          <p:nvPicPr>
            <p:cNvPr id="2" name="Picture 42">
              <a:extLst>
                <a:ext uri="{FF2B5EF4-FFF2-40B4-BE49-F238E27FC236}">
                  <a16:creationId xmlns:a16="http://schemas.microsoft.com/office/drawing/2014/main" id="{B07A4C20-EED6-0F45-ADDF-D717937A8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359" y="1369332"/>
              <a:ext cx="8682037" cy="5114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F7FD6E0-85A3-6641-B6E2-9B41C0DD1494}"/>
                </a:ext>
              </a:extLst>
            </p:cNvPr>
            <p:cNvSpPr/>
            <p:nvPr/>
          </p:nvSpPr>
          <p:spPr>
            <a:xfrm>
              <a:off x="3164114" y="5471886"/>
              <a:ext cx="1233715" cy="957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4A5CDC-E411-1740-B705-A5BEEF972418}"/>
                </a:ext>
              </a:extLst>
            </p:cNvPr>
            <p:cNvSpPr/>
            <p:nvPr/>
          </p:nvSpPr>
          <p:spPr>
            <a:xfrm>
              <a:off x="9383486" y="5471886"/>
              <a:ext cx="1233715" cy="957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86B5F4-46D5-0448-A72E-ED178806E7FE}"/>
                </a:ext>
              </a:extLst>
            </p:cNvPr>
            <p:cNvSpPr/>
            <p:nvPr/>
          </p:nvSpPr>
          <p:spPr>
            <a:xfrm>
              <a:off x="3664856" y="2968852"/>
              <a:ext cx="1233715" cy="957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6E917F-DE5C-B74C-97AB-9516C774DB2B}"/>
                </a:ext>
              </a:extLst>
            </p:cNvPr>
            <p:cNvSpPr/>
            <p:nvPr/>
          </p:nvSpPr>
          <p:spPr>
            <a:xfrm>
              <a:off x="9789885" y="3708401"/>
              <a:ext cx="1233715" cy="957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7969E9-B7F8-3B41-AB9A-7BE7F2FE1281}"/>
                </a:ext>
              </a:extLst>
            </p:cNvPr>
            <p:cNvSpPr/>
            <p:nvPr/>
          </p:nvSpPr>
          <p:spPr>
            <a:xfrm>
              <a:off x="7285378" y="2191657"/>
              <a:ext cx="1655422" cy="748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D654DA-9C0C-F749-8498-75523313088B}"/>
              </a:ext>
            </a:extLst>
          </p:cNvPr>
          <p:cNvSpPr txBox="1"/>
          <p:nvPr/>
        </p:nvSpPr>
        <p:spPr>
          <a:xfrm>
            <a:off x="274097" y="1496324"/>
            <a:ext cx="3767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/>
              <a:t>DIAGNÓSTICO PRECOZ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7F34B6-6364-F642-818D-CA91334F6C99}"/>
              </a:ext>
            </a:extLst>
          </p:cNvPr>
          <p:cNvCxnSpPr/>
          <p:nvPr/>
        </p:nvCxnSpPr>
        <p:spPr>
          <a:xfrm>
            <a:off x="1334171" y="2055525"/>
            <a:ext cx="398033" cy="63294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1BFB05-91A4-254C-8616-D105AB5B9298}"/>
              </a:ext>
            </a:extLst>
          </p:cNvPr>
          <p:cNvSpPr txBox="1"/>
          <p:nvPr/>
        </p:nvSpPr>
        <p:spPr>
          <a:xfrm>
            <a:off x="-194637" y="2997880"/>
            <a:ext cx="4080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dirty="0"/>
              <a:t>Programa de </a:t>
            </a:r>
          </a:p>
          <a:p>
            <a:pPr algn="ctr"/>
            <a:r>
              <a:rPr lang="ca-ES" dirty="0"/>
              <a:t>CALIDAD ASISTENCIAL</a:t>
            </a:r>
          </a:p>
          <a:p>
            <a:pPr algn="ctr"/>
            <a:r>
              <a:rPr lang="ca-ES" dirty="0" err="1"/>
              <a:t>SoCMUE</a:t>
            </a:r>
            <a:endParaRPr lang="ca-ES" dirty="0"/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76211757-4F73-EF44-AB1D-7BFE0BF08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7" y="5031239"/>
            <a:ext cx="282054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18611D-63EC-B14F-A932-99669A7CC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94" y="1684110"/>
            <a:ext cx="3345271" cy="41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9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8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3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10278 L -0.27891 -0.2493 " pathEditMode="relative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B0182-BDB5-3A4E-A863-75D5FB43D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73981"/>
            <a:ext cx="1074851" cy="13381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A415A8-4078-BA43-B4E0-E8C868A2EEAC}"/>
              </a:ext>
            </a:extLst>
          </p:cNvPr>
          <p:cNvSpPr/>
          <p:nvPr/>
        </p:nvSpPr>
        <p:spPr>
          <a:xfrm>
            <a:off x="3729713" y="5529942"/>
            <a:ext cx="1233715" cy="95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211CCC-2506-9E4D-BE7F-93C98F0493F2}"/>
              </a:ext>
            </a:extLst>
          </p:cNvPr>
          <p:cNvSpPr/>
          <p:nvPr/>
        </p:nvSpPr>
        <p:spPr>
          <a:xfrm>
            <a:off x="9949085" y="5529942"/>
            <a:ext cx="1233715" cy="95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Donut 22">
            <a:extLst>
              <a:ext uri="{FF2B5EF4-FFF2-40B4-BE49-F238E27FC236}">
                <a16:creationId xmlns:a16="http://schemas.microsoft.com/office/drawing/2014/main" id="{0E22EAD6-D430-5C40-B732-E31977F0718B}"/>
              </a:ext>
            </a:extLst>
          </p:cNvPr>
          <p:cNvSpPr/>
          <p:nvPr/>
        </p:nvSpPr>
        <p:spPr>
          <a:xfrm>
            <a:off x="3048001" y="1161143"/>
            <a:ext cx="5675086" cy="5696857"/>
          </a:xfrm>
          <a:prstGeom prst="donut">
            <a:avLst>
              <a:gd name="adj" fmla="val 551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14" name="Picture 13" descr="A picture containing text, stationary, vector graphics, businesscard&#10;&#10;Description automatically generated">
            <a:extLst>
              <a:ext uri="{FF2B5EF4-FFF2-40B4-BE49-F238E27FC236}">
                <a16:creationId xmlns:a16="http://schemas.microsoft.com/office/drawing/2014/main" id="{7673C7B4-88BF-3F43-8E8D-359FB90EA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12" y="1054045"/>
            <a:ext cx="2777537" cy="1338136"/>
          </a:xfrm>
          <a:prstGeom prst="rect">
            <a:avLst/>
          </a:prstGeom>
        </p:spPr>
      </p:pic>
      <p:pic>
        <p:nvPicPr>
          <p:cNvPr id="16" name="Picture 1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2CA3B90-E1F3-3444-B2D6-5AD8FE12A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31" y="5025220"/>
            <a:ext cx="2777537" cy="1848325"/>
          </a:xfrm>
          <a:prstGeom prst="rect">
            <a:avLst/>
          </a:prstGeom>
        </p:spPr>
      </p:pic>
      <p:pic>
        <p:nvPicPr>
          <p:cNvPr id="18" name="Picture 17" descr="Table&#10;&#10;Description automatically generated">
            <a:extLst>
              <a:ext uri="{FF2B5EF4-FFF2-40B4-BE49-F238E27FC236}">
                <a16:creationId xmlns:a16="http://schemas.microsoft.com/office/drawing/2014/main" id="{E79A9C40-BCFA-5B41-864B-BE65055872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r="13906"/>
          <a:stretch/>
        </p:blipFill>
        <p:spPr>
          <a:xfrm>
            <a:off x="449943" y="2819953"/>
            <a:ext cx="4142904" cy="2540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35626D2-9DED-3141-86CF-AB5E83B1617C}"/>
              </a:ext>
            </a:extLst>
          </p:cNvPr>
          <p:cNvSpPr/>
          <p:nvPr/>
        </p:nvSpPr>
        <p:spPr>
          <a:xfrm>
            <a:off x="2772229" y="3190408"/>
            <a:ext cx="1820618" cy="3011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CEB07D-C02A-FA41-B9B1-DE54916EECC7}"/>
              </a:ext>
            </a:extLst>
          </p:cNvPr>
          <p:cNvSpPr/>
          <p:nvPr/>
        </p:nvSpPr>
        <p:spPr>
          <a:xfrm>
            <a:off x="2764047" y="3948249"/>
            <a:ext cx="1820618" cy="27788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092C80-7ED7-214F-8A36-65F35D67DB62}"/>
              </a:ext>
            </a:extLst>
          </p:cNvPr>
          <p:cNvSpPr/>
          <p:nvPr/>
        </p:nvSpPr>
        <p:spPr>
          <a:xfrm>
            <a:off x="2772229" y="4433966"/>
            <a:ext cx="1820618" cy="21857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1FC648-9334-5047-9FF6-38E85715A73D}"/>
              </a:ext>
            </a:extLst>
          </p:cNvPr>
          <p:cNvSpPr/>
          <p:nvPr/>
        </p:nvSpPr>
        <p:spPr>
          <a:xfrm>
            <a:off x="2772229" y="4693970"/>
            <a:ext cx="1820618" cy="21857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5B5788-857E-8E43-840E-E117121430A0}"/>
              </a:ext>
            </a:extLst>
          </p:cNvPr>
          <p:cNvGrpSpPr/>
          <p:nvPr/>
        </p:nvGrpSpPr>
        <p:grpSpPr>
          <a:xfrm>
            <a:off x="6898769" y="2274885"/>
            <a:ext cx="4963421" cy="2467884"/>
            <a:chOff x="3509958" y="2222503"/>
            <a:chExt cx="8682037" cy="4319810"/>
          </a:xfrm>
        </p:grpSpPr>
        <p:pic>
          <p:nvPicPr>
            <p:cNvPr id="5" name="Picture 42">
              <a:extLst>
                <a:ext uri="{FF2B5EF4-FFF2-40B4-BE49-F238E27FC236}">
                  <a16:creationId xmlns:a16="http://schemas.microsoft.com/office/drawing/2014/main" id="{616E5ADE-4AEB-3C41-A842-AA33EDC4A1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77"/>
            <a:stretch/>
          </p:blipFill>
          <p:spPr bwMode="auto">
            <a:xfrm>
              <a:off x="3509958" y="2249713"/>
              <a:ext cx="8682037" cy="4292600"/>
            </a:xfrm>
            <a:prstGeom prst="snip1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06C2CC-ADE4-2146-8373-DCFDE12BC06C}"/>
                </a:ext>
              </a:extLst>
            </p:cNvPr>
            <p:cNvSpPr/>
            <p:nvPr/>
          </p:nvSpPr>
          <p:spPr>
            <a:xfrm>
              <a:off x="4230455" y="3026908"/>
              <a:ext cx="1233715" cy="957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39EF5E-DE7F-644C-A34D-C08B41C9EB53}"/>
                </a:ext>
              </a:extLst>
            </p:cNvPr>
            <p:cNvSpPr/>
            <p:nvPr/>
          </p:nvSpPr>
          <p:spPr>
            <a:xfrm>
              <a:off x="10355484" y="3766457"/>
              <a:ext cx="1233715" cy="957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BD0405-FFC8-2844-82A4-14F02B7B610A}"/>
                </a:ext>
              </a:extLst>
            </p:cNvPr>
            <p:cNvSpPr/>
            <p:nvPr/>
          </p:nvSpPr>
          <p:spPr>
            <a:xfrm>
              <a:off x="7850977" y="2249713"/>
              <a:ext cx="1655422" cy="748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13AA10-27D7-C14B-B190-6093E0A00802}"/>
                </a:ext>
              </a:extLst>
            </p:cNvPr>
            <p:cNvSpPr/>
            <p:nvPr/>
          </p:nvSpPr>
          <p:spPr>
            <a:xfrm>
              <a:off x="3535346" y="2222503"/>
              <a:ext cx="1233715" cy="9579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513FB5C-CA48-2F42-8FB2-2FEF13DBEAA3}"/>
              </a:ext>
            </a:extLst>
          </p:cNvPr>
          <p:cNvSpPr txBox="1"/>
          <p:nvPr/>
        </p:nvSpPr>
        <p:spPr>
          <a:xfrm>
            <a:off x="7771994" y="6303219"/>
            <a:ext cx="98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7 meses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17EBD6-B4AD-9C41-996F-AE4D34070BA0}"/>
              </a:ext>
            </a:extLst>
          </p:cNvPr>
          <p:cNvSpPr txBox="1"/>
          <p:nvPr/>
        </p:nvSpPr>
        <p:spPr>
          <a:xfrm>
            <a:off x="3765597" y="2424451"/>
            <a:ext cx="43513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/>
              <a:t>OBJETIVOS</a:t>
            </a:r>
          </a:p>
          <a:p>
            <a:pPr algn="ctr"/>
            <a:endParaRPr lang="es-ES_tradnl" sz="2400" b="1" dirty="0"/>
          </a:p>
          <a:p>
            <a:pPr algn="ctr"/>
            <a:r>
              <a:rPr lang="es-ES_tradnl" sz="2400" b="1" dirty="0"/>
              <a:t>número de serologías realizadas</a:t>
            </a:r>
          </a:p>
          <a:p>
            <a:pPr algn="ctr"/>
            <a:endParaRPr lang="es-ES_tradnl" sz="2400" b="1" dirty="0"/>
          </a:p>
          <a:p>
            <a:pPr algn="ctr"/>
            <a:r>
              <a:rPr lang="es-ES_tradnl" sz="2400" b="1" dirty="0"/>
              <a:t>nuevos casos diagnosticados</a:t>
            </a:r>
            <a:r>
              <a:rPr lang="es-ES_tradnl" sz="2400" dirty="0"/>
              <a:t> </a:t>
            </a:r>
          </a:p>
          <a:p>
            <a:pPr algn="ctr"/>
            <a:endParaRPr lang="es-ES_tradnl" sz="2400" b="1" dirty="0"/>
          </a:p>
          <a:p>
            <a:pPr algn="ctr"/>
            <a:r>
              <a:rPr lang="es-ES_tradnl" sz="2400" b="1" dirty="0"/>
              <a:t>prevalencia de infección oculta</a:t>
            </a:r>
          </a:p>
          <a:p>
            <a:pPr algn="ctr"/>
            <a:endParaRPr lang="es-ES_tradnl" sz="2400" b="1" dirty="0"/>
          </a:p>
          <a:p>
            <a:pPr algn="ctr"/>
            <a:r>
              <a:rPr lang="es-ES_tradnl" sz="2400" b="1" dirty="0"/>
              <a:t>otras entidades </a:t>
            </a:r>
            <a:r>
              <a:rPr lang="es-ES_tradnl" sz="2400" dirty="0"/>
              <a:t>involucradas</a:t>
            </a:r>
          </a:p>
          <a:p>
            <a:r>
              <a:rPr lang="ca-ES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5A97C7-37FC-F84A-B370-08CC5ADEC994}"/>
              </a:ext>
            </a:extLst>
          </p:cNvPr>
          <p:cNvSpPr txBox="1"/>
          <p:nvPr/>
        </p:nvSpPr>
        <p:spPr>
          <a:xfrm>
            <a:off x="1415151" y="1649132"/>
            <a:ext cx="14014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800" b="1" dirty="0"/>
              <a:t>MATERIAL</a:t>
            </a:r>
          </a:p>
          <a:p>
            <a:pPr algn="ctr"/>
            <a:r>
              <a:rPr lang="es-ES_tradnl" b="1" dirty="0"/>
              <a:t>Y </a:t>
            </a:r>
          </a:p>
          <a:p>
            <a:pPr algn="ctr"/>
            <a:r>
              <a:rPr lang="es-ES_tradnl" b="1" dirty="0"/>
              <a:t>MÉTODOS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3457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0" grpId="0"/>
      <p:bldP spid="30" grpId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D2211A-F2FC-E243-BA8C-733F9CF04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73981"/>
            <a:ext cx="1074851" cy="133813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77D031-CCFA-2F4C-A1DB-7E212FA2EE6D}"/>
              </a:ext>
            </a:extLst>
          </p:cNvPr>
          <p:cNvSpPr/>
          <p:nvPr/>
        </p:nvSpPr>
        <p:spPr>
          <a:xfrm>
            <a:off x="3589480" y="1243937"/>
            <a:ext cx="5013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2820 </a:t>
            </a:r>
            <a:r>
              <a:rPr lang="en-US" sz="40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serologías</a:t>
            </a:r>
            <a:r>
              <a:rPr lang="en-US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de VIH</a:t>
            </a:r>
            <a:endParaRPr lang="en-US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38A4B5-27B5-8742-886F-4DB4429FA470}"/>
              </a:ext>
            </a:extLst>
          </p:cNvPr>
          <p:cNvSpPr/>
          <p:nvPr/>
        </p:nvSpPr>
        <p:spPr>
          <a:xfrm>
            <a:off x="3541999" y="2333510"/>
            <a:ext cx="51080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21 </a:t>
            </a:r>
            <a:r>
              <a:rPr lang="en-US" sz="4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diagnósticos</a:t>
            </a:r>
            <a:r>
              <a:rPr lang="en-US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nuevos</a:t>
            </a:r>
            <a:endParaRPr lang="en-US" sz="4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F361C4-66B1-CB4F-8CB3-CD901FFA8C4C}"/>
              </a:ext>
            </a:extLst>
          </p:cNvPr>
          <p:cNvSpPr/>
          <p:nvPr/>
        </p:nvSpPr>
        <p:spPr>
          <a:xfrm>
            <a:off x="4041338" y="4090566"/>
            <a:ext cx="18149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  <a:r>
              <a:rPr 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1% </a:t>
            </a:r>
            <a:r>
              <a:rPr 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Wingdings" pitchFamily="2" charset="2"/>
              </a:rPr>
              <a:t> </a:t>
            </a:r>
          </a:p>
          <a:p>
            <a:pPr algn="ctr"/>
            <a:r>
              <a:rPr lang="en-US" sz="36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sym typeface="Wingdings" pitchFamily="2" charset="2"/>
              </a:rPr>
              <a:t>IP 0,64%</a:t>
            </a:r>
            <a:endParaRPr lang="en-US" sz="36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CA8725-580C-8C40-85AC-3772DF2B7885}"/>
              </a:ext>
            </a:extLst>
          </p:cNvPr>
          <p:cNvSpPr/>
          <p:nvPr/>
        </p:nvSpPr>
        <p:spPr>
          <a:xfrm>
            <a:off x="6923175" y="4090566"/>
            <a:ext cx="211833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39% </a:t>
            </a:r>
          </a:p>
          <a:p>
            <a:pPr algn="ctr"/>
            <a:r>
              <a:rPr lang="en-US" sz="2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otras</a:t>
            </a:r>
            <a:r>
              <a:rPr 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entidades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9738EB-B827-8B46-AE57-E9A8F84AC98A}"/>
              </a:ext>
            </a:extLst>
          </p:cNvPr>
          <p:cNvSpPr/>
          <p:nvPr/>
        </p:nvSpPr>
        <p:spPr>
          <a:xfrm>
            <a:off x="308551" y="3645026"/>
            <a:ext cx="388607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ca-E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NAC </a:t>
            </a:r>
            <a:r>
              <a:rPr lang="es-ES_tradnl" altLang="ca-E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--&gt; </a:t>
            </a:r>
            <a:r>
              <a:rPr lang="es-ES_tradnl" altLang="ca-ES" sz="24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IP 1,76%</a:t>
            </a:r>
            <a:r>
              <a:rPr lang="es-ES_tradnl" altLang="ca-ES" sz="24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ca-E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SM  --&gt; </a:t>
            </a:r>
            <a:r>
              <a:rPr lang="es-ES_tradnl" altLang="ca-ES" sz="24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 1,59% </a:t>
            </a:r>
            <a:endParaRPr lang="es-ES_tradnl" altLang="ca-ES" sz="24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ca-E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s-ES_tradnl" altLang="ca-ES" sz="2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Chemsex</a:t>
            </a:r>
            <a:r>
              <a:rPr lang="es-ES_tradnl" altLang="ca-E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altLang="ca-E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--&gt; </a:t>
            </a:r>
            <a:r>
              <a:rPr lang="es-ES_tradnl" altLang="ca-ES" sz="24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IP 7,14%</a:t>
            </a:r>
            <a:endParaRPr lang="es-ES_tradnl" altLang="ca-ES" sz="24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ca-E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ITS </a:t>
            </a:r>
            <a:r>
              <a:rPr lang="es-ES_tradnl" altLang="ca-E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--&gt; </a:t>
            </a:r>
            <a:r>
              <a:rPr lang="es-ES_tradnl" altLang="ca-ES" sz="24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IP 0,29%</a:t>
            </a:r>
            <a:endParaRPr lang="es-ES_tradnl" altLang="ca-ES" sz="24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ca-E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PPE </a:t>
            </a:r>
            <a:r>
              <a:rPr lang="es-ES_tradnl" altLang="ca-E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--&gt; </a:t>
            </a:r>
            <a:r>
              <a:rPr lang="es-ES_tradnl" altLang="ca-ES" sz="24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IP 0,12%</a:t>
            </a:r>
            <a:endParaRPr lang="es-ES_tradnl" altLang="ca-ES" sz="24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ca-E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HZ </a:t>
            </a:r>
            <a:r>
              <a:rPr lang="es-ES_tradnl" altLang="ca-ES" sz="2400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(* n 63)</a:t>
            </a:r>
            <a:endParaRPr lang="ca-ES" sz="24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02CED1-CBFF-354B-93F1-A51A2ADBF649}"/>
              </a:ext>
            </a:extLst>
          </p:cNvPr>
          <p:cNvSpPr/>
          <p:nvPr/>
        </p:nvSpPr>
        <p:spPr>
          <a:xfrm>
            <a:off x="9041512" y="3645026"/>
            <a:ext cx="315048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</a:t>
            </a:r>
            <a:r>
              <a:rPr lang="en-US" sz="24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epatitis </a:t>
            </a:r>
            <a:r>
              <a:rPr lang="en-US" sz="2400" b="1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aguda</a:t>
            </a:r>
            <a:r>
              <a:rPr lang="en-US" sz="24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</a:t>
            </a:r>
          </a:p>
          <a:p>
            <a:pPr algn="ctr"/>
            <a:r>
              <a:rPr lang="en-US" sz="24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Zona </a:t>
            </a:r>
            <a:r>
              <a:rPr lang="en-US" sz="2400" b="1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endémica</a:t>
            </a:r>
            <a:r>
              <a:rPr lang="en-US" sz="24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</a:t>
            </a:r>
            <a:endParaRPr lang="en-US" sz="24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2400" b="1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Fiebre</a:t>
            </a:r>
            <a:r>
              <a:rPr lang="en-US" sz="24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sin </a:t>
            </a:r>
            <a:r>
              <a:rPr lang="en-US" sz="2400" b="1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foco</a:t>
            </a:r>
            <a:r>
              <a:rPr lang="en-US" sz="24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</a:t>
            </a:r>
          </a:p>
          <a:p>
            <a:pPr algn="ctr"/>
            <a:r>
              <a:rPr lang="en-US" sz="24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Adenopatía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</a:t>
            </a:r>
          </a:p>
          <a:p>
            <a:pPr algn="ctr"/>
            <a:r>
              <a:rPr lang="en-US" sz="2400" b="1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Síndrome</a:t>
            </a:r>
            <a:r>
              <a:rPr lang="en-US" sz="24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1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tóxico</a:t>
            </a:r>
            <a:r>
              <a:rPr lang="en-US" sz="24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</a:t>
            </a:r>
          </a:p>
          <a:p>
            <a:pPr algn="ctr"/>
            <a:r>
              <a:rPr lang="en-US" sz="2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ADVP</a:t>
            </a:r>
          </a:p>
          <a:p>
            <a:pPr algn="ctr"/>
            <a:r>
              <a:rPr lang="en-US" sz="24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…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5FFBCB-EA0C-F34F-A7B7-51611793513E}"/>
              </a:ext>
            </a:extLst>
          </p:cNvPr>
          <p:cNvSpPr txBox="1"/>
          <p:nvPr/>
        </p:nvSpPr>
        <p:spPr>
          <a:xfrm>
            <a:off x="1415151" y="1649132"/>
            <a:ext cx="1401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="1" dirty="0"/>
              <a:t>RESULTADOS</a:t>
            </a:r>
            <a:endParaRPr lang="ca-E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59DE23-F766-6444-AD91-AE87F23FAE43}"/>
              </a:ext>
            </a:extLst>
          </p:cNvPr>
          <p:cNvGrpSpPr/>
          <p:nvPr/>
        </p:nvGrpSpPr>
        <p:grpSpPr>
          <a:xfrm>
            <a:off x="-185334" y="3630604"/>
            <a:ext cx="4147734" cy="2214290"/>
            <a:chOff x="2986500" y="1498589"/>
            <a:chExt cx="8854617" cy="4981575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BF96268-1A04-9F40-9B68-1DD41004B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504" y="1498589"/>
              <a:ext cx="8583613" cy="4981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D114B5B-2C4B-B040-AFD8-5A544F0D1A52}"/>
                </a:ext>
              </a:extLst>
            </p:cNvPr>
            <p:cNvSpPr/>
            <p:nvPr/>
          </p:nvSpPr>
          <p:spPr>
            <a:xfrm>
              <a:off x="2986500" y="1543019"/>
              <a:ext cx="1724315" cy="15996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CDB8E38-1330-174A-8920-7B8E3EED83DA}"/>
              </a:ext>
            </a:extLst>
          </p:cNvPr>
          <p:cNvSpPr txBox="1"/>
          <p:nvPr/>
        </p:nvSpPr>
        <p:spPr>
          <a:xfrm>
            <a:off x="-135063" y="3667911"/>
            <a:ext cx="10588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11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245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27" grpId="0"/>
      <p:bldP spid="29" grpId="3"/>
      <p:bldP spid="30" grpId="0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B0182-BDB5-3A4E-A863-75D5FB43D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73981"/>
            <a:ext cx="1074851" cy="1338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EA0D69-0B6A-0E43-A16C-C35CEC9667DB}"/>
              </a:ext>
            </a:extLst>
          </p:cNvPr>
          <p:cNvSpPr txBox="1"/>
          <p:nvPr/>
        </p:nvSpPr>
        <p:spPr>
          <a:xfrm>
            <a:off x="3577389" y="2018464"/>
            <a:ext cx="7732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/>
              <a:t>El </a:t>
            </a:r>
            <a:r>
              <a:rPr lang="es-ES_tradnl" sz="2800" b="1" dirty="0">
                <a:solidFill>
                  <a:srgbClr val="00B050"/>
                </a:solidFill>
              </a:rPr>
              <a:t>cribado dirigido</a:t>
            </a:r>
            <a:r>
              <a:rPr lang="es-ES_tradnl" sz="2800" b="1" dirty="0"/>
              <a:t>, </a:t>
            </a:r>
            <a:r>
              <a:rPr lang="es-ES_tradnl" sz="2800" dirty="0"/>
              <a:t>desarrollado en el </a:t>
            </a:r>
            <a:r>
              <a:rPr lang="es-ES_tradnl" sz="2800" b="1" dirty="0"/>
              <a:t>programa de calidad asistencial </a:t>
            </a:r>
            <a:r>
              <a:rPr lang="es-ES_tradnl" sz="2800" b="1" dirty="0" err="1"/>
              <a:t>VIHgila</a:t>
            </a:r>
            <a:r>
              <a:rPr lang="es-ES_tradnl" sz="2800" b="1" dirty="0"/>
              <a:t> </a:t>
            </a:r>
            <a:r>
              <a:rPr lang="es-ES_tradnl" sz="2800" dirty="0"/>
              <a:t>por</a:t>
            </a:r>
            <a:r>
              <a:rPr lang="es-ES_tradnl" sz="2800" b="1" dirty="0"/>
              <a:t> </a:t>
            </a:r>
            <a:r>
              <a:rPr lang="es-ES_tradnl" sz="2800" b="1" dirty="0" err="1"/>
              <a:t>SoCMUE</a:t>
            </a:r>
            <a:r>
              <a:rPr lang="es-ES_tradnl" sz="2800" dirty="0"/>
              <a:t>, indica una </a:t>
            </a:r>
            <a:r>
              <a:rPr lang="es-ES_tradnl" sz="2800" b="1" u="sng" dirty="0"/>
              <a:t>alta eficiencia</a:t>
            </a:r>
            <a:r>
              <a:rPr lang="es-ES_tradnl" sz="2800" b="1" dirty="0"/>
              <a:t> </a:t>
            </a:r>
            <a:r>
              <a:rPr lang="es-ES_tradnl" sz="2800" b="1" dirty="0">
                <a:solidFill>
                  <a:srgbClr val="7030A0"/>
                </a:solidFill>
              </a:rPr>
              <a:t>(0,64% de prevalencia) </a:t>
            </a:r>
            <a:r>
              <a:rPr lang="es-ES_tradnl" sz="2800" dirty="0"/>
              <a:t>de la detección de </a:t>
            </a:r>
            <a:r>
              <a:rPr lang="es-ES_tradnl" sz="2800" b="1" dirty="0">
                <a:solidFill>
                  <a:srgbClr val="FF0000"/>
                </a:solidFill>
              </a:rPr>
              <a:t>VIH oculto </a:t>
            </a:r>
            <a:r>
              <a:rPr lang="es-ES_tradnl" sz="2800" dirty="0"/>
              <a:t>en los </a:t>
            </a:r>
            <a:r>
              <a:rPr lang="es-ES_tradnl" sz="2800" b="1" dirty="0">
                <a:solidFill>
                  <a:srgbClr val="0070C0"/>
                </a:solidFill>
              </a:rPr>
              <a:t>Servicios de Urgencias.</a:t>
            </a:r>
            <a:endParaRPr lang="es-ES_tradnl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F6740-8A53-3642-83FE-E721094B2F73}"/>
              </a:ext>
            </a:extLst>
          </p:cNvPr>
          <p:cNvSpPr txBox="1"/>
          <p:nvPr/>
        </p:nvSpPr>
        <p:spPr>
          <a:xfrm>
            <a:off x="1415151" y="1649132"/>
            <a:ext cx="1809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="1" dirty="0"/>
              <a:t>CONCLUSIONES</a:t>
            </a:r>
            <a:endParaRPr lang="ca-ES" dirty="0"/>
          </a:p>
        </p:txBody>
      </p:sp>
      <p:pic>
        <p:nvPicPr>
          <p:cNvPr id="8" name="Picture 7" descr="A close-up of a calculator&#10;&#10;Description automatically generated">
            <a:extLst>
              <a:ext uri="{FF2B5EF4-FFF2-40B4-BE49-F238E27FC236}">
                <a16:creationId xmlns:a16="http://schemas.microsoft.com/office/drawing/2014/main" id="{5636AF63-F0C6-E146-8F4E-D1030E78B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" y="2726519"/>
            <a:ext cx="2857500" cy="2857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4EF41E-24CC-6D44-AB9C-C210EAC4153F}"/>
              </a:ext>
            </a:extLst>
          </p:cNvPr>
          <p:cNvSpPr txBox="1"/>
          <p:nvPr/>
        </p:nvSpPr>
        <p:spPr>
          <a:xfrm>
            <a:off x="3577389" y="5106965"/>
            <a:ext cx="8309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7030A0"/>
                </a:solidFill>
              </a:rPr>
              <a:t>Ampliar el cribado a otras patologías</a:t>
            </a:r>
            <a:r>
              <a:rPr lang="es-ES_tradnl" sz="2800" b="1" dirty="0"/>
              <a:t>, </a:t>
            </a:r>
            <a:r>
              <a:rPr lang="es-ES_tradnl" sz="2800" dirty="0"/>
              <a:t>para alcanzar el </a:t>
            </a:r>
            <a:r>
              <a:rPr lang="es-ES_tradnl" sz="2800" b="1" dirty="0">
                <a:solidFill>
                  <a:srgbClr val="00B050"/>
                </a:solidFill>
              </a:rPr>
              <a:t>diagnóstico precoz </a:t>
            </a:r>
            <a:r>
              <a:rPr lang="es-ES_tradnl" sz="2800" dirty="0"/>
              <a:t>y</a:t>
            </a:r>
            <a:r>
              <a:rPr lang="es-ES_tradnl" sz="2800" b="1" dirty="0"/>
              <a:t> </a:t>
            </a:r>
            <a:r>
              <a:rPr lang="es-ES_tradnl" sz="2800" b="1" dirty="0">
                <a:solidFill>
                  <a:srgbClr val="FF0000"/>
                </a:solidFill>
              </a:rPr>
              <a:t>erradicar la pandemia del VIH</a:t>
            </a:r>
            <a:r>
              <a:rPr lang="es-ES_tradnl" sz="2800" b="1" dirty="0"/>
              <a:t>.</a:t>
            </a:r>
            <a:endParaRPr lang="ca-ES" sz="2800" b="1" dirty="0"/>
          </a:p>
        </p:txBody>
      </p:sp>
    </p:spTree>
    <p:extLst>
      <p:ext uri="{BB962C8B-B14F-4D97-AF65-F5344CB8AC3E}">
        <p14:creationId xmlns:p14="http://schemas.microsoft.com/office/powerpoint/2010/main" val="165498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2c1e73d5f33e987f35b6e938797f6c0cc04c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60343B9F804F547BAD5EF51964473CA" ma:contentTypeVersion="17" ma:contentTypeDescription="Crear nuevo documento." ma:contentTypeScope="" ma:versionID="07a0aea79ae7b0edeeae14499f24071e">
  <xsd:schema xmlns:xsd="http://www.w3.org/2001/XMLSchema" xmlns:xs="http://www.w3.org/2001/XMLSchema" xmlns:p="http://schemas.microsoft.com/office/2006/metadata/properties" xmlns:ns2="892d7a50-a4f8-4a6b-980a-6dd38ef4ce6d" xmlns:ns3="187bb5d4-b38e-4a3b-9ae6-14237c7f5a53" targetNamespace="http://schemas.microsoft.com/office/2006/metadata/properties" ma:root="true" ma:fieldsID="4903971d239c9aa5b198d7e7d3fcb668" ns2:_="" ns3:_="">
    <xsd:import namespace="892d7a50-a4f8-4a6b-980a-6dd38ef4ce6d"/>
    <xsd:import namespace="187bb5d4-b38e-4a3b-9ae6-14237c7f5a5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tama_x00f1_o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d7a50-a4f8-4a6b-980a-6dd38ef4ce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9d280f5-85fe-48f2-9940-9ab80ddafbf4}" ma:internalName="TaxCatchAll" ma:showField="CatchAllData" ma:web="892d7a50-a4f8-4a6b-980a-6dd38ef4c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bb5d4-b38e-4a3b-9ae6-14237c7f5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tama_x00f1_o" ma:index="13" nillable="true" ma:displayName="tamaño" ma:internalName="tama_x00f1_o">
      <xsd:simpleType>
        <xsd:restriction base="dms:Text">
          <xsd:maxLength value="255"/>
        </xsd:restriction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3aa147bb-3f8f-4fd8-8cd3-fd727ffeda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ma_x00f1_o xmlns="187bb5d4-b38e-4a3b-9ae6-14237c7f5a53" xsi:nil="true"/>
    <TaxCatchAll xmlns="892d7a50-a4f8-4a6b-980a-6dd38ef4ce6d" xsi:nil="true"/>
    <lcf76f155ced4ddcb4097134ff3c332f xmlns="187bb5d4-b38e-4a3b-9ae6-14237c7f5a5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C84FDB-846C-4E45-A773-6468FDA14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2d7a50-a4f8-4a6b-980a-6dd38ef4ce6d"/>
    <ds:schemaRef ds:uri="187bb5d4-b38e-4a3b-9ae6-14237c7f5a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33D1E7-7EF2-4C17-B91C-E1DE3E37877D}">
  <ds:schemaRefs>
    <ds:schemaRef ds:uri="http://schemas.microsoft.com/office/2006/metadata/properties"/>
    <ds:schemaRef ds:uri="892d7a50-a4f8-4a6b-980a-6dd38ef4ce6d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187bb5d4-b38e-4a3b-9ae6-14237c7f5a5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738B129-ACCC-44FF-AE0D-3444FF1E04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1030</Words>
  <Application>Microsoft Macintosh PowerPoint</Application>
  <PresentationFormat>Widescreen</PresentationFormat>
  <Paragraphs>83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Ramió Lluch</dc:creator>
  <cp:lastModifiedBy>Cristina Ramió Lluch</cp:lastModifiedBy>
  <cp:revision>11</cp:revision>
  <dcterms:created xsi:type="dcterms:W3CDTF">2022-05-08T07:06:26Z</dcterms:created>
  <dcterms:modified xsi:type="dcterms:W3CDTF">2022-06-08T15:54:12Z</dcterms:modified>
</cp:coreProperties>
</file>