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</p:sldMasterIdLst>
  <p:notesMasterIdLst>
    <p:notesMasterId r:id="rId22"/>
  </p:notesMasterIdLst>
  <p:sldIdLst>
    <p:sldId id="263" r:id="rId3"/>
    <p:sldId id="264" r:id="rId4"/>
    <p:sldId id="277" r:id="rId5"/>
    <p:sldId id="269" r:id="rId6"/>
    <p:sldId id="270" r:id="rId7"/>
    <p:sldId id="272" r:id="rId8"/>
    <p:sldId id="271" r:id="rId9"/>
    <p:sldId id="273" r:id="rId10"/>
    <p:sldId id="274" r:id="rId11"/>
    <p:sldId id="275" r:id="rId12"/>
    <p:sldId id="278" r:id="rId13"/>
    <p:sldId id="283" r:id="rId14"/>
    <p:sldId id="282" r:id="rId15"/>
    <p:sldId id="281" r:id="rId16"/>
    <p:sldId id="280" r:id="rId17"/>
    <p:sldId id="279" r:id="rId18"/>
    <p:sldId id="284" r:id="rId19"/>
    <p:sldId id="286" r:id="rId20"/>
    <p:sldId id="28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8E8"/>
    <a:srgbClr val="EDCDCD"/>
    <a:srgbClr val="EBEBEB"/>
    <a:srgbClr val="FFFF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0625" autoAdjust="0"/>
  </p:normalViewPr>
  <p:slideViewPr>
    <p:cSldViewPr snapToGrid="0">
      <p:cViewPr varScale="1">
        <p:scale>
          <a:sx n="86" d="100"/>
          <a:sy n="86" d="100"/>
        </p:scale>
        <p:origin x="15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00612-0FB4-492C-B19C-C2A6B66480E0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BC8A-40AF-4793-97E5-E97B41828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ESPAÑA en 2022 estamos en un momento critico de la epidemia de VIH. En los últimos años se ha avanzado poco y nos enfrentamos a dos grandes retos.</a:t>
            </a:r>
          </a:p>
          <a:p>
            <a:r>
              <a:rPr lang="es-ES" dirty="0"/>
              <a:t>Diagnostico tardío (</a:t>
            </a:r>
            <a:r>
              <a:rPr lang="es-ES" dirty="0" err="1"/>
              <a:t>pac</a:t>
            </a:r>
            <a:r>
              <a:rPr lang="es-ES" dirty="0"/>
              <a:t> q se diagnostican con </a:t>
            </a:r>
            <a:r>
              <a:rPr lang="es-ES" dirty="0" err="1"/>
              <a:t>cd4</a:t>
            </a:r>
            <a:r>
              <a:rPr lang="es-ES" dirty="0"/>
              <a:t>&lt;350) casi ½ de los nuevos casos en España (alrededor de 4000 </a:t>
            </a:r>
            <a:r>
              <a:rPr lang="es-ES" dirty="0" err="1"/>
              <a:t>diagns</a:t>
            </a:r>
            <a:r>
              <a:rPr lang="es-ES" dirty="0"/>
              <a:t> nuevos/año)</a:t>
            </a:r>
          </a:p>
          <a:p>
            <a:r>
              <a:rPr lang="es-ES" dirty="0"/>
              <a:t>Infección oculta, se estima que alrededor del 13% de las personas q viven con VIH en España desconocen su estado serológico y son en gran parte responsables de la persistencia de la epidemia.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BC8A-40AF-4793-97E5-E97B41828EB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70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Estudio descriptivo, longitudinal, observacional, prospectivo y multicéntrico realizado en 10 SUH públicos catalanes entre 15/7/2021 y 27/03/2022 (resultados preliminares).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EN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DOC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 DE CONSENSO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SEMES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 DE DIAGNOSTICO PRECOZ DE VIH EN SUH: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Se solicitó serología en los SUH por una de las 6 situaciones clínicas de infección oculta: Infecciones de transmisión sexual (ITS), Síndrome mononucleósico (SM), Neumonía adquirida en la comunidad (NAC entre 18-65 años), herpes zóster (HZ entre 18-65 años), profilaxis post exposición (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PPE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) y uso de drogas recreativas para prácticas sexuales (CHEMSEX).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Además, se estableció una categoría “Otros” en la que a criterio de cada miembro del proyecto VIHGILA podía solicitarse una serología.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BC8A-40AF-4793-97E5-E97B41828EB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57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4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8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BE57C-349E-44C7-9D09-162D1CA38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A7260C-8C83-4D9B-96F9-B294AE321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7F05E3-DF52-4A86-B61F-78DFCC6F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FED5AE-8675-4911-AC4E-1B20BC6D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B42E5-C3E7-452C-9BD9-7F8857C6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0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4DA4D-3C0F-4993-924D-E24C46FA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44D81F-DE9F-424E-9483-0D8FE746F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D65CB3-E0A8-47A4-9C37-1B90A10B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A8259-D70D-4B05-B6AC-B8AA41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7552C-8888-4C45-9AB6-69327C9E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9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CE0D8-92B4-4168-817C-88B95143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E0C1A6-1CD9-44E9-853B-81B83900A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DFE4AE-2154-402A-8C21-FB87CBA2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038B31-5111-41DB-9AB1-D64175B6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571F0-456A-41E1-BC1C-9FE0AE95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19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B6327-11EE-457D-A332-F19F4BE7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4B0582-2861-4664-80D9-C7CFF7FE2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55EF9C-90FC-47A6-B767-2363F8421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5B9069-6951-4DD0-809E-B09BBED8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B5BC4E-6425-4540-BD8C-720DEB83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8FD9B-3D0A-49FC-BE12-139FB0F1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9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B77BD-2166-4082-ABA4-1710893C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50711C-97E5-4099-AA18-BCE22011E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A84F97-F6CC-4C74-8DDA-2468176B5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5C7CA7-F5E6-4429-B271-F265C9785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6E0FD8-3FE2-4700-BB77-F67D7D20C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63F582-8795-46F6-89B6-AB81301A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1DD079-5442-462F-85AE-12C27662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ADF993-1275-41A8-969D-D941C92C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85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F7833-9BC8-4856-AD3F-54A44B7E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2687B0-2269-4EA6-90CD-E589A36F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DD11C1-CD94-49A1-AAA4-2C3C5364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7B7D3A-B245-4B43-B69E-E0165D5E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02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E57C45-654A-4404-AB52-A267FCCA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F2900C-A45B-4DC2-A4B4-ED6ED102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C4609F-5BE8-47A5-B627-2341992A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99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F5EA3-01F5-49CE-9DCB-6EE1F2AC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64073-6445-4E88-AC72-A11179AA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BB412A-2B38-4166-8E69-706381E1C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22E4C5-165D-4A11-B54A-86AA644A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3D54DD-E180-44C2-83A2-E5812047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044DB-07C7-406F-8AA0-BA2082AF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84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5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EB9C-611D-4FE7-8B51-63F73F0E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6001EA-7505-4A9A-B380-A4D4FD3AC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9BC392-2FAF-4FAB-9CB4-59CD3B54B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12EBF7-E1B2-42A9-916D-D1EDB90F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0A9FB8-B988-474C-AA10-DB5C3F0F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48CC6F-B736-4765-8F1F-7134AA4A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214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6E142-585A-47EE-82F6-572D1879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56218D-8352-40F6-83B8-7AEF86FE8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C1866E-05EB-4A15-97F5-E3867801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049148-F723-417F-9EF4-18ED9371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75557-6607-4D5C-B985-DE4AB69F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24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D57849-8426-478B-AF97-71700FCAD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4716CC-EEDB-4BA1-9A1D-357E2D214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D08E9-B8A7-44E6-8E36-B683DAFC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E74AA0-4359-404A-ABA6-48B4328D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A72D09-D5E9-452F-A61D-0A3B1894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72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9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68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752128-7044-46D3-95D3-DA781AA4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C7D2FF-D272-4107-9624-C08B831E5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B60585-DA35-4AD9-BCA6-E83B6D03D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25BD-B6A0-4ECB-A46E-D43C5F194248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632E10-FC03-4F38-BAE4-5D2FFAB90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3D1544-5A06-449F-B010-AA8C17C7F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549B-596E-4F02-A1CB-B6B92C050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6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22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DB051B-FE26-4BBA-920B-42410646D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6CF397-FEEA-4C1A-856D-201147955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60000">
            <a:off x="401013" y="393882"/>
            <a:ext cx="11358741" cy="6204393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B3169F-D769-4C63-9F34-BD5273E6C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9"/>
          <a:stretch/>
        </p:blipFill>
        <p:spPr>
          <a:xfrm>
            <a:off x="513081" y="442348"/>
            <a:ext cx="11522449" cy="6339624"/>
          </a:xfrm>
          <a:custGeom>
            <a:avLst/>
            <a:gdLst/>
            <a:ahLst/>
            <a:cxnLst/>
            <a:rect l="l" t="t" r="r" b="b"/>
            <a:pathLst>
              <a:path w="11712372" h="6444119">
                <a:moveTo>
                  <a:pt x="11352054" y="0"/>
                </a:moveTo>
                <a:lnTo>
                  <a:pt x="11430891" y="4872"/>
                </a:lnTo>
                <a:cubicBezTo>
                  <a:pt x="11457086" y="9902"/>
                  <a:pt x="11481373" y="33498"/>
                  <a:pt x="11513037" y="19831"/>
                </a:cubicBezTo>
                <a:cubicBezTo>
                  <a:pt x="11506395" y="33930"/>
                  <a:pt x="11551001" y="14045"/>
                  <a:pt x="11560360" y="25397"/>
                </a:cubicBezTo>
                <a:cubicBezTo>
                  <a:pt x="11565956" y="34919"/>
                  <a:pt x="11580790" y="31105"/>
                  <a:pt x="11593393" y="32575"/>
                </a:cubicBezTo>
                <a:cubicBezTo>
                  <a:pt x="11604643" y="41227"/>
                  <a:pt x="11665300" y="39389"/>
                  <a:pt x="11685007" y="34020"/>
                </a:cubicBezTo>
                <a:lnTo>
                  <a:pt x="11712372" y="29044"/>
                </a:lnTo>
                <a:lnTo>
                  <a:pt x="11712372" y="6444119"/>
                </a:lnTo>
                <a:lnTo>
                  <a:pt x="636147" y="6444119"/>
                </a:lnTo>
                <a:lnTo>
                  <a:pt x="620568" y="5980006"/>
                </a:lnTo>
                <a:lnTo>
                  <a:pt x="37687" y="5969832"/>
                </a:lnTo>
                <a:cubicBezTo>
                  <a:pt x="16578" y="5969408"/>
                  <a:pt x="-240" y="5952238"/>
                  <a:pt x="3" y="5931369"/>
                </a:cubicBezTo>
                <a:lnTo>
                  <a:pt x="48279" y="3165606"/>
                </a:lnTo>
                <a:lnTo>
                  <a:pt x="54184" y="2827335"/>
                </a:lnTo>
                <a:lnTo>
                  <a:pt x="102461" y="61572"/>
                </a:lnTo>
                <a:cubicBezTo>
                  <a:pt x="102880" y="40665"/>
                  <a:pt x="120311" y="24030"/>
                  <a:pt x="141466" y="24340"/>
                </a:cubicBezTo>
                <a:lnTo>
                  <a:pt x="4263502" y="96291"/>
                </a:lnTo>
                <a:lnTo>
                  <a:pt x="6764931" y="139953"/>
                </a:lnTo>
                <a:lnTo>
                  <a:pt x="6766436" y="139732"/>
                </a:lnTo>
                <a:cubicBezTo>
                  <a:pt x="6826022" y="134433"/>
                  <a:pt x="6990901" y="136028"/>
                  <a:pt x="6982869" y="143590"/>
                </a:cubicBezTo>
                <a:lnTo>
                  <a:pt x="7018484" y="144379"/>
                </a:lnTo>
                <a:lnTo>
                  <a:pt x="7464196" y="152159"/>
                </a:lnTo>
                <a:lnTo>
                  <a:pt x="8140886" y="163971"/>
                </a:lnTo>
                <a:lnTo>
                  <a:pt x="8295483" y="166669"/>
                </a:lnTo>
                <a:lnTo>
                  <a:pt x="8471418" y="160281"/>
                </a:lnTo>
                <a:lnTo>
                  <a:pt x="9210191" y="133456"/>
                </a:lnTo>
                <a:lnTo>
                  <a:pt x="10064803" y="102425"/>
                </a:lnTo>
                <a:lnTo>
                  <a:pt x="10164494" y="85623"/>
                </a:lnTo>
                <a:lnTo>
                  <a:pt x="10207423" y="88470"/>
                </a:lnTo>
                <a:lnTo>
                  <a:pt x="10270446" y="75593"/>
                </a:lnTo>
                <a:lnTo>
                  <a:pt x="10330980" y="74596"/>
                </a:lnTo>
                <a:lnTo>
                  <a:pt x="10409819" y="79470"/>
                </a:lnTo>
                <a:lnTo>
                  <a:pt x="10435393" y="88968"/>
                </a:lnTo>
                <a:lnTo>
                  <a:pt x="10729650" y="78282"/>
                </a:lnTo>
                <a:lnTo>
                  <a:pt x="10737630" y="76379"/>
                </a:lnTo>
                <a:cubicBezTo>
                  <a:pt x="10759171" y="74538"/>
                  <a:pt x="10819723" y="72107"/>
                  <a:pt x="10858897" y="67227"/>
                </a:cubicBezTo>
                <a:cubicBezTo>
                  <a:pt x="10883980" y="50058"/>
                  <a:pt x="10932712" y="55739"/>
                  <a:pt x="10972673" y="47101"/>
                </a:cubicBezTo>
                <a:lnTo>
                  <a:pt x="10990068" y="39923"/>
                </a:lnTo>
                <a:lnTo>
                  <a:pt x="11106274" y="25253"/>
                </a:lnTo>
                <a:lnTo>
                  <a:pt x="11185570" y="11029"/>
                </a:lnTo>
                <a:lnTo>
                  <a:pt x="11222413" y="8762"/>
                </a:lnTo>
                <a:cubicBezTo>
                  <a:pt x="11224908" y="10271"/>
                  <a:pt x="11226957" y="11995"/>
                  <a:pt x="11228498" y="13873"/>
                </a:cubicBezTo>
                <a:lnTo>
                  <a:pt x="11291521" y="996"/>
                </a:lnTo>
                <a:lnTo>
                  <a:pt x="11299174" y="422"/>
                </a:lnTo>
                <a:close/>
              </a:path>
            </a:pathLst>
          </a:cu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5192D91-E984-4D84-B83A-2AE6ED76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60000">
            <a:off x="527960" y="333599"/>
            <a:ext cx="11929082" cy="6614074"/>
          </a:xfrm>
          <a:custGeom>
            <a:avLst/>
            <a:gdLst>
              <a:gd name="connsiteX0" fmla="*/ 11439173 w 11929082"/>
              <a:gd name="connsiteY0" fmla="*/ 460348 h 6442954"/>
              <a:gd name="connsiteX1" fmla="*/ 11890732 w 11929082"/>
              <a:gd name="connsiteY1" fmla="*/ 460348 h 6442954"/>
              <a:gd name="connsiteX2" fmla="*/ 11929082 w 11929082"/>
              <a:gd name="connsiteY2" fmla="*/ 497169 h 6442954"/>
              <a:gd name="connsiteX3" fmla="*/ 11929082 w 11929082"/>
              <a:gd name="connsiteY3" fmla="*/ 3191786 h 6442954"/>
              <a:gd name="connsiteX4" fmla="*/ 11929082 w 11929082"/>
              <a:gd name="connsiteY4" fmla="*/ 3521356 h 6442954"/>
              <a:gd name="connsiteX5" fmla="*/ 11929082 w 11929082"/>
              <a:gd name="connsiteY5" fmla="*/ 6215973 h 6442954"/>
              <a:gd name="connsiteX6" fmla="*/ 11890732 w 11929082"/>
              <a:gd name="connsiteY6" fmla="*/ 6252899 h 6442954"/>
              <a:gd name="connsiteX7" fmla="*/ 7768069 w 11929082"/>
              <a:gd name="connsiteY7" fmla="*/ 6252899 h 6442954"/>
              <a:gd name="connsiteX8" fmla="*/ 6279421 w 11929082"/>
              <a:gd name="connsiteY8" fmla="*/ 6252899 h 6442954"/>
              <a:gd name="connsiteX9" fmla="*/ 11727784 w 11929082"/>
              <a:gd name="connsiteY9" fmla="*/ 5967362 h 6442954"/>
              <a:gd name="connsiteX10" fmla="*/ 0 w 11929082"/>
              <a:gd name="connsiteY10" fmla="*/ 196956 h 6442954"/>
              <a:gd name="connsiteX11" fmla="*/ 11283637 w 11929082"/>
              <a:gd name="connsiteY11" fmla="*/ 0 h 6442954"/>
              <a:gd name="connsiteX12" fmla="*/ 11283637 w 11929082"/>
              <a:gd name="connsiteY12" fmla="*/ 2 h 6442954"/>
              <a:gd name="connsiteX13" fmla="*/ 1 w 11929082"/>
              <a:gd name="connsiteY13" fmla="*/ 196959 h 6442954"/>
              <a:gd name="connsiteX14" fmla="*/ 109025 w 11929082"/>
              <a:gd name="connsiteY14" fmla="*/ 6442954 h 6442954"/>
              <a:gd name="connsiteX15" fmla="*/ 109024 w 11929082"/>
              <a:gd name="connsiteY15" fmla="*/ 6442954 h 644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29082" h="6442954">
                <a:moveTo>
                  <a:pt x="11439173" y="460348"/>
                </a:moveTo>
                <a:lnTo>
                  <a:pt x="11890732" y="460348"/>
                </a:lnTo>
                <a:cubicBezTo>
                  <a:pt x="11911846" y="460402"/>
                  <a:pt x="11928961" y="476839"/>
                  <a:pt x="11929082" y="497169"/>
                </a:cubicBezTo>
                <a:lnTo>
                  <a:pt x="11929082" y="3191786"/>
                </a:lnTo>
                <a:lnTo>
                  <a:pt x="11929082" y="3521356"/>
                </a:lnTo>
                <a:lnTo>
                  <a:pt x="11929082" y="6215973"/>
                </a:lnTo>
                <a:cubicBezTo>
                  <a:pt x="11929028" y="6236343"/>
                  <a:pt x="11911890" y="6252842"/>
                  <a:pt x="11890732" y="6252899"/>
                </a:cubicBezTo>
                <a:lnTo>
                  <a:pt x="7768069" y="6252899"/>
                </a:lnTo>
                <a:lnTo>
                  <a:pt x="6279421" y="6252899"/>
                </a:lnTo>
                <a:lnTo>
                  <a:pt x="11727784" y="5967362"/>
                </a:lnTo>
                <a:close/>
                <a:moveTo>
                  <a:pt x="0" y="196956"/>
                </a:moveTo>
                <a:lnTo>
                  <a:pt x="11283637" y="0"/>
                </a:lnTo>
                <a:lnTo>
                  <a:pt x="11283637" y="2"/>
                </a:lnTo>
                <a:lnTo>
                  <a:pt x="1" y="196959"/>
                </a:lnTo>
                <a:lnTo>
                  <a:pt x="109025" y="6442954"/>
                </a:lnTo>
                <a:lnTo>
                  <a:pt x="109024" y="6442954"/>
                </a:lnTo>
                <a:close/>
              </a:path>
            </a:pathLst>
          </a:custGeom>
          <a:solidFill>
            <a:srgbClr val="000000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4390509-54B5-48C1-843D-F4B9D92C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7635" y="315057"/>
            <a:ext cx="11414365" cy="6542942"/>
          </a:xfrm>
          <a:custGeom>
            <a:avLst/>
            <a:gdLst>
              <a:gd name="connsiteX0" fmla="*/ 0 w 11414365"/>
              <a:gd name="connsiteY0" fmla="*/ 6542942 h 6542942"/>
              <a:gd name="connsiteX1" fmla="*/ 0 w 11414365"/>
              <a:gd name="connsiteY1" fmla="*/ 6419957 h 6542942"/>
              <a:gd name="connsiteX2" fmla="*/ 28852 w 11414365"/>
              <a:gd name="connsiteY2" fmla="*/ 6414723 h 6542942"/>
              <a:gd name="connsiteX3" fmla="*/ 120467 w 11414365"/>
              <a:gd name="connsiteY3" fmla="*/ 6416210 h 6542942"/>
              <a:gd name="connsiteX4" fmla="*/ 153502 w 11414365"/>
              <a:gd name="connsiteY4" fmla="*/ 6423404 h 6542942"/>
              <a:gd name="connsiteX5" fmla="*/ 200827 w 11414365"/>
              <a:gd name="connsiteY5" fmla="*/ 6428992 h 6542942"/>
              <a:gd name="connsiteX6" fmla="*/ 282979 w 11414365"/>
              <a:gd name="connsiteY6" fmla="*/ 6443989 h 6542942"/>
              <a:gd name="connsiteX7" fmla="*/ 361818 w 11414365"/>
              <a:gd name="connsiteY7" fmla="*/ 6448898 h 6542942"/>
              <a:gd name="connsiteX8" fmla="*/ 414697 w 11414365"/>
              <a:gd name="connsiteY8" fmla="*/ 6448501 h 6542942"/>
              <a:gd name="connsiteX9" fmla="*/ 422350 w 11414365"/>
              <a:gd name="connsiteY9" fmla="*/ 6447930 h 6542942"/>
              <a:gd name="connsiteX10" fmla="*/ 485366 w 11414365"/>
              <a:gd name="connsiteY10" fmla="*/ 6435082 h 6542942"/>
              <a:gd name="connsiteX11" fmla="*/ 491454 w 11414365"/>
              <a:gd name="connsiteY11" fmla="*/ 6440196 h 6542942"/>
              <a:gd name="connsiteX12" fmla="*/ 528296 w 11414365"/>
              <a:gd name="connsiteY12" fmla="*/ 6437947 h 6542942"/>
              <a:gd name="connsiteX13" fmla="*/ 607584 w 11414365"/>
              <a:gd name="connsiteY13" fmla="*/ 6423759 h 6542942"/>
              <a:gd name="connsiteX14" fmla="*/ 723784 w 11414365"/>
              <a:gd name="connsiteY14" fmla="*/ 6409141 h 6542942"/>
              <a:gd name="connsiteX15" fmla="*/ 741175 w 11414365"/>
              <a:gd name="connsiteY15" fmla="*/ 6401972 h 6542942"/>
              <a:gd name="connsiteX16" fmla="*/ 854941 w 11414365"/>
              <a:gd name="connsiteY16" fmla="*/ 6381899 h 6542942"/>
              <a:gd name="connsiteX17" fmla="*/ 976203 w 11414365"/>
              <a:gd name="connsiteY17" fmla="*/ 6372802 h 6542942"/>
              <a:gd name="connsiteX18" fmla="*/ 984181 w 11414365"/>
              <a:gd name="connsiteY18" fmla="*/ 6370903 h 6542942"/>
              <a:gd name="connsiteX19" fmla="*/ 1278431 w 11414365"/>
              <a:gd name="connsiteY19" fmla="*/ 6360354 h 6542942"/>
              <a:gd name="connsiteX20" fmla="*/ 1304010 w 11414365"/>
              <a:gd name="connsiteY20" fmla="*/ 6369864 h 6542942"/>
              <a:gd name="connsiteX21" fmla="*/ 1382850 w 11414365"/>
              <a:gd name="connsiteY21" fmla="*/ 6374775 h 6542942"/>
              <a:gd name="connsiteX22" fmla="*/ 1443383 w 11414365"/>
              <a:gd name="connsiteY22" fmla="*/ 6373806 h 6542942"/>
              <a:gd name="connsiteX23" fmla="*/ 1506400 w 11414365"/>
              <a:gd name="connsiteY23" fmla="*/ 6360958 h 6542942"/>
              <a:gd name="connsiteX24" fmla="*/ 1549330 w 11414365"/>
              <a:gd name="connsiteY24" fmla="*/ 6363824 h 6542942"/>
              <a:gd name="connsiteX25" fmla="*/ 1649013 w 11414365"/>
              <a:gd name="connsiteY25" fmla="*/ 6347069 h 6542942"/>
              <a:gd name="connsiteX26" fmla="*/ 2503604 w 11414365"/>
              <a:gd name="connsiteY26" fmla="*/ 6316434 h 6542942"/>
              <a:gd name="connsiteX27" fmla="*/ 3242358 w 11414365"/>
              <a:gd name="connsiteY27" fmla="*/ 6289951 h 6542942"/>
              <a:gd name="connsiteX28" fmla="*/ 3728949 w 11414365"/>
              <a:gd name="connsiteY28" fmla="*/ 6272507 h 6542942"/>
              <a:gd name="connsiteX29" fmla="*/ 3767839 w 11414365"/>
              <a:gd name="connsiteY29" fmla="*/ 6271297 h 6542942"/>
              <a:gd name="connsiteX30" fmla="*/ 4004128 w 11414365"/>
              <a:gd name="connsiteY30" fmla="*/ 6262914 h 6542942"/>
              <a:gd name="connsiteX31" fmla="*/ 4005756 w 11414365"/>
              <a:gd name="connsiteY31" fmla="*/ 6262585 h 6542942"/>
              <a:gd name="connsiteX32" fmla="*/ 6736612 w 11414365"/>
              <a:gd name="connsiteY32" fmla="*/ 6164688 h 6542942"/>
              <a:gd name="connsiteX33" fmla="*/ 11236707 w 11414365"/>
              <a:gd name="connsiteY33" fmla="*/ 6003368 h 6542942"/>
              <a:gd name="connsiteX34" fmla="*/ 11277161 w 11414365"/>
              <a:gd name="connsiteY34" fmla="*/ 5960491 h 6542942"/>
              <a:gd name="connsiteX35" fmla="*/ 11174448 w 11414365"/>
              <a:gd name="connsiteY35" fmla="*/ 2941059 h 6542942"/>
              <a:gd name="connsiteX36" fmla="*/ 11161886 w 11414365"/>
              <a:gd name="connsiteY36" fmla="*/ 2571763 h 6542942"/>
              <a:gd name="connsiteX37" fmla="*/ 11066337 w 11414365"/>
              <a:gd name="connsiteY37" fmla="*/ 0 h 6542942"/>
              <a:gd name="connsiteX38" fmla="*/ 11205998 w 11414365"/>
              <a:gd name="connsiteY38" fmla="*/ 0 h 6542942"/>
              <a:gd name="connsiteX39" fmla="*/ 11414365 w 11414365"/>
              <a:gd name="connsiteY39" fmla="*/ 6133756 h 65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414365" h="6542942">
                <a:moveTo>
                  <a:pt x="0" y="6542942"/>
                </a:moveTo>
                <a:lnTo>
                  <a:pt x="0" y="6419957"/>
                </a:lnTo>
                <a:lnTo>
                  <a:pt x="28852" y="6414723"/>
                </a:lnTo>
                <a:cubicBezTo>
                  <a:pt x="48557" y="6409363"/>
                  <a:pt x="109212" y="6407553"/>
                  <a:pt x="120467" y="6416210"/>
                </a:cubicBezTo>
                <a:cubicBezTo>
                  <a:pt x="133069" y="6417687"/>
                  <a:pt x="147902" y="6413880"/>
                  <a:pt x="153502" y="6423404"/>
                </a:cubicBezTo>
                <a:cubicBezTo>
                  <a:pt x="162867" y="6434761"/>
                  <a:pt x="207463" y="6414896"/>
                  <a:pt x="200827" y="6428992"/>
                </a:cubicBezTo>
                <a:cubicBezTo>
                  <a:pt x="232484" y="6415340"/>
                  <a:pt x="256783" y="6438947"/>
                  <a:pt x="282979" y="6443989"/>
                </a:cubicBezTo>
                <a:lnTo>
                  <a:pt x="361818" y="6448898"/>
                </a:lnTo>
                <a:lnTo>
                  <a:pt x="414697" y="6448501"/>
                </a:lnTo>
                <a:lnTo>
                  <a:pt x="422350" y="6447930"/>
                </a:lnTo>
                <a:lnTo>
                  <a:pt x="485366" y="6435082"/>
                </a:lnTo>
                <a:cubicBezTo>
                  <a:pt x="486909" y="6436960"/>
                  <a:pt x="488959" y="6438685"/>
                  <a:pt x="491454" y="6440196"/>
                </a:cubicBezTo>
                <a:lnTo>
                  <a:pt x="528296" y="6437947"/>
                </a:lnTo>
                <a:lnTo>
                  <a:pt x="607584" y="6423759"/>
                </a:lnTo>
                <a:lnTo>
                  <a:pt x="723784" y="6409141"/>
                </a:lnTo>
                <a:lnTo>
                  <a:pt x="741175" y="6401972"/>
                </a:lnTo>
                <a:cubicBezTo>
                  <a:pt x="781132" y="6393353"/>
                  <a:pt x="829865" y="6399057"/>
                  <a:pt x="854941" y="6381899"/>
                </a:cubicBezTo>
                <a:cubicBezTo>
                  <a:pt x="894112" y="6377037"/>
                  <a:pt x="954662" y="6374635"/>
                  <a:pt x="976203" y="6372802"/>
                </a:cubicBezTo>
                <a:lnTo>
                  <a:pt x="984181" y="6370903"/>
                </a:lnTo>
                <a:lnTo>
                  <a:pt x="1278431" y="6360354"/>
                </a:lnTo>
                <a:lnTo>
                  <a:pt x="1304010" y="6369864"/>
                </a:lnTo>
                <a:lnTo>
                  <a:pt x="1382850" y="6374775"/>
                </a:lnTo>
                <a:lnTo>
                  <a:pt x="1443383" y="6373806"/>
                </a:lnTo>
                <a:lnTo>
                  <a:pt x="1506400" y="6360958"/>
                </a:lnTo>
                <a:lnTo>
                  <a:pt x="1549330" y="6363824"/>
                </a:lnTo>
                <a:lnTo>
                  <a:pt x="1649013" y="6347069"/>
                </a:lnTo>
                <a:lnTo>
                  <a:pt x="2503604" y="6316434"/>
                </a:lnTo>
                <a:lnTo>
                  <a:pt x="3242358" y="6289951"/>
                </a:lnTo>
                <a:lnTo>
                  <a:pt x="3728949" y="6272507"/>
                </a:lnTo>
                <a:lnTo>
                  <a:pt x="3767839" y="6271297"/>
                </a:lnTo>
                <a:cubicBezTo>
                  <a:pt x="3759503" y="6280012"/>
                  <a:pt x="3939433" y="6272159"/>
                  <a:pt x="4004128" y="6262914"/>
                </a:cubicBezTo>
                <a:lnTo>
                  <a:pt x="4005756" y="6262585"/>
                </a:lnTo>
                <a:lnTo>
                  <a:pt x="6736612" y="6164688"/>
                </a:lnTo>
                <a:lnTo>
                  <a:pt x="11236707" y="6003368"/>
                </a:lnTo>
                <a:cubicBezTo>
                  <a:pt x="11259800" y="6002476"/>
                  <a:pt x="11277879" y="5983318"/>
                  <a:pt x="11277161" y="5960491"/>
                </a:cubicBezTo>
                <a:lnTo>
                  <a:pt x="11174448" y="2941059"/>
                </a:lnTo>
                <a:lnTo>
                  <a:pt x="11161886" y="2571763"/>
                </a:lnTo>
                <a:lnTo>
                  <a:pt x="11066337" y="0"/>
                </a:lnTo>
                <a:lnTo>
                  <a:pt x="11205998" y="0"/>
                </a:lnTo>
                <a:lnTo>
                  <a:pt x="11414365" y="6133756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76200" dist="127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0B3DB7B3-DF66-488A-BC61-FEB224417FC3}"/>
              </a:ext>
            </a:extLst>
          </p:cNvPr>
          <p:cNvSpPr/>
          <p:nvPr/>
        </p:nvSpPr>
        <p:spPr>
          <a:xfrm>
            <a:off x="6669681" y="4418924"/>
            <a:ext cx="423949" cy="332509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75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685238D-F9BC-431F-8D70-13035BB6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461959D8-B338-47CF-BCB1-CFB0640F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3"/>
            <a:ext cx="12192000" cy="68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8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scala de tiempo&#10;&#10;Descripción generada automáticamente">
            <a:extLst>
              <a:ext uri="{FF2B5EF4-FFF2-40B4-BE49-F238E27FC236}">
                <a16:creationId xmlns:a16="http://schemas.microsoft.com/office/drawing/2014/main" id="{FF3C25CE-FFA8-45AA-A591-10ABAEB6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08"/>
            <a:ext cx="12192000" cy="682439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D1CEB1-3633-4701-98FA-3193F076829B}"/>
              </a:ext>
            </a:extLst>
          </p:cNvPr>
          <p:cNvSpPr txBox="1"/>
          <p:nvPr/>
        </p:nvSpPr>
        <p:spPr>
          <a:xfrm>
            <a:off x="7549383" y="3456955"/>
            <a:ext cx="244210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Solicitudes realizadas (n)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06AAF1-C42C-4BDC-ACF3-2CF8B52DCA69}"/>
              </a:ext>
            </a:extLst>
          </p:cNvPr>
          <p:cNvSpPr txBox="1"/>
          <p:nvPr/>
        </p:nvSpPr>
        <p:spPr>
          <a:xfrm>
            <a:off x="7869052" y="1531401"/>
            <a:ext cx="244210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Casos diagnosticados (n)</a:t>
            </a:r>
          </a:p>
        </p:txBody>
      </p:sp>
    </p:spTree>
    <p:extLst>
      <p:ext uri="{BB962C8B-B14F-4D97-AF65-F5344CB8AC3E}">
        <p14:creationId xmlns:p14="http://schemas.microsoft.com/office/powerpoint/2010/main" val="154736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abla&#10;&#10;Descripción generada automáticamente">
            <a:extLst>
              <a:ext uri="{FF2B5EF4-FFF2-40B4-BE49-F238E27FC236}">
                <a16:creationId xmlns:a16="http://schemas.microsoft.com/office/drawing/2014/main" id="{3C0EACAE-4C09-4950-A583-3BFD8D78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33"/>
            <a:ext cx="12192000" cy="686186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B096395-A4DF-4E5B-9894-F13E0B5EA765}"/>
              </a:ext>
            </a:extLst>
          </p:cNvPr>
          <p:cNvSpPr txBox="1"/>
          <p:nvPr/>
        </p:nvSpPr>
        <p:spPr>
          <a:xfrm>
            <a:off x="9712712" y="557561"/>
            <a:ext cx="11528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VIH</a:t>
            </a:r>
            <a:r>
              <a:rPr lang="es-ES" sz="2400" dirty="0">
                <a:latin typeface="Cambria" panose="02040503050406030204" pitchFamily="18" charset="0"/>
                <a:ea typeface="Cambria" panose="02040503050406030204" pitchFamily="18" charset="0"/>
              </a:rPr>
              <a:t>gila</a:t>
            </a:r>
          </a:p>
        </p:txBody>
      </p:sp>
    </p:spTree>
    <p:extLst>
      <p:ext uri="{BB962C8B-B14F-4D97-AF65-F5344CB8AC3E}">
        <p14:creationId xmlns:p14="http://schemas.microsoft.com/office/powerpoint/2010/main" val="215604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DABDD12C-8ACD-4405-AE7A-72472372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"/>
            <a:ext cx="12192000" cy="68581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8374A7-4419-4EFA-8F6B-F9D38C86F211}"/>
              </a:ext>
            </a:extLst>
          </p:cNvPr>
          <p:cNvSpPr txBox="1"/>
          <p:nvPr/>
        </p:nvSpPr>
        <p:spPr>
          <a:xfrm>
            <a:off x="6824546" y="2453268"/>
            <a:ext cx="562077" cy="276999"/>
          </a:xfrm>
          <a:prstGeom prst="rect">
            <a:avLst/>
          </a:prstGeom>
          <a:solidFill>
            <a:srgbClr val="EDCDCD"/>
          </a:solidFill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ADVP</a:t>
            </a:r>
            <a:endParaRPr lang="es-E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9752FA-584D-490D-9F41-EE86D0EDBB3A}"/>
              </a:ext>
            </a:extLst>
          </p:cNvPr>
          <p:cNvSpPr txBox="1"/>
          <p:nvPr/>
        </p:nvSpPr>
        <p:spPr>
          <a:xfrm>
            <a:off x="6798010" y="4300653"/>
            <a:ext cx="775790" cy="276999"/>
          </a:xfrm>
          <a:prstGeom prst="rect">
            <a:avLst/>
          </a:prstGeom>
          <a:solidFill>
            <a:srgbClr val="EDCDCD"/>
          </a:solidFill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Sd tóxico</a:t>
            </a:r>
            <a:endParaRPr lang="es-E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F20DD8-8B15-4A53-9D30-93166D2262D8}"/>
              </a:ext>
            </a:extLst>
          </p:cNvPr>
          <p:cNvSpPr txBox="1"/>
          <p:nvPr/>
        </p:nvSpPr>
        <p:spPr>
          <a:xfrm>
            <a:off x="6824545" y="4896411"/>
            <a:ext cx="1326995" cy="292388"/>
          </a:xfrm>
          <a:prstGeom prst="rect">
            <a:avLst/>
          </a:prstGeom>
          <a:solidFill>
            <a:srgbClr val="EDCDCD"/>
          </a:solidFill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Sd confusional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D985E7-3E3C-46A1-BE32-F921300A4AC5}"/>
              </a:ext>
            </a:extLst>
          </p:cNvPr>
          <p:cNvSpPr txBox="1"/>
          <p:nvPr/>
        </p:nvSpPr>
        <p:spPr>
          <a:xfrm>
            <a:off x="6813475" y="6131445"/>
            <a:ext cx="1715482" cy="276999"/>
          </a:xfrm>
          <a:prstGeom prst="rect">
            <a:avLst/>
          </a:prstGeom>
          <a:solidFill>
            <a:srgbClr val="EDCDCD"/>
          </a:solidFill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Agresión sexual/RSR</a:t>
            </a:r>
            <a:endParaRPr lang="es-E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88ACB5-A73E-469F-956E-AD27BE452C1C}"/>
              </a:ext>
            </a:extLst>
          </p:cNvPr>
          <p:cNvSpPr txBox="1"/>
          <p:nvPr/>
        </p:nvSpPr>
        <p:spPr>
          <a:xfrm>
            <a:off x="6820053" y="5840544"/>
            <a:ext cx="457176" cy="276999"/>
          </a:xfrm>
          <a:prstGeom prst="rect">
            <a:avLst/>
          </a:prstGeom>
          <a:solidFill>
            <a:srgbClr val="F6E8E8"/>
          </a:solidFill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TBC</a:t>
            </a:r>
            <a:endParaRPr lang="es-E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abla&#10;&#10;Descripción generada automáticamente">
            <a:extLst>
              <a:ext uri="{FF2B5EF4-FFF2-40B4-BE49-F238E27FC236}">
                <a16:creationId xmlns:a16="http://schemas.microsoft.com/office/drawing/2014/main" id="{8930A888-90E3-418C-A9A4-5A9F8DAA4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9" y="0"/>
            <a:ext cx="12223536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8F77C56-4E35-4ADF-BE11-D49FACBDB080}"/>
              </a:ext>
            </a:extLst>
          </p:cNvPr>
          <p:cNvSpPr txBox="1"/>
          <p:nvPr/>
        </p:nvSpPr>
        <p:spPr>
          <a:xfrm>
            <a:off x="5664824" y="2430966"/>
            <a:ext cx="583365" cy="276999"/>
          </a:xfrm>
          <a:prstGeom prst="rect">
            <a:avLst/>
          </a:prstGeom>
          <a:solidFill>
            <a:srgbClr val="EDCDCD"/>
          </a:solidFill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ADVP</a:t>
            </a:r>
            <a:endParaRPr lang="es-ES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22863-A85A-4132-B64D-E92AC1402A60}"/>
              </a:ext>
            </a:extLst>
          </p:cNvPr>
          <p:cNvSpPr txBox="1"/>
          <p:nvPr/>
        </p:nvSpPr>
        <p:spPr>
          <a:xfrm>
            <a:off x="5631445" y="2730332"/>
            <a:ext cx="1782732" cy="292388"/>
          </a:xfrm>
          <a:prstGeom prst="rect">
            <a:avLst/>
          </a:prstGeom>
          <a:solidFill>
            <a:srgbClr val="F6E8E8"/>
          </a:solidFill>
        </p:spPr>
        <p:txBody>
          <a:bodyPr wrap="non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Agresión sexual/RSR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7E84F0-ED08-46A6-A59F-D7BBEBC622AB}"/>
              </a:ext>
            </a:extLst>
          </p:cNvPr>
          <p:cNvSpPr txBox="1"/>
          <p:nvPr/>
        </p:nvSpPr>
        <p:spPr>
          <a:xfrm>
            <a:off x="5627131" y="4869362"/>
            <a:ext cx="775790" cy="276999"/>
          </a:xfrm>
          <a:prstGeom prst="rect">
            <a:avLst/>
          </a:prstGeom>
          <a:solidFill>
            <a:srgbClr val="EDCDCD"/>
          </a:solidFill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Sd tóxico</a:t>
            </a:r>
            <a:endParaRPr lang="es-E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90A78F-DEE4-4C2B-8AF8-C8993D97859D}"/>
              </a:ext>
            </a:extLst>
          </p:cNvPr>
          <p:cNvSpPr txBox="1"/>
          <p:nvPr/>
        </p:nvSpPr>
        <p:spPr>
          <a:xfrm>
            <a:off x="5620217" y="5487422"/>
            <a:ext cx="1326995" cy="292388"/>
          </a:xfrm>
          <a:prstGeom prst="rect">
            <a:avLst/>
          </a:prstGeom>
          <a:solidFill>
            <a:srgbClr val="EDCDCD"/>
          </a:solidFill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Sd confusional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25E3DF-71E3-4BDB-8DBB-A411ED930773}"/>
              </a:ext>
            </a:extLst>
          </p:cNvPr>
          <p:cNvSpPr txBox="1"/>
          <p:nvPr/>
        </p:nvSpPr>
        <p:spPr>
          <a:xfrm>
            <a:off x="5627654" y="6409252"/>
            <a:ext cx="1326995" cy="292388"/>
          </a:xfrm>
          <a:prstGeom prst="rect">
            <a:avLst/>
          </a:prstGeom>
          <a:solidFill>
            <a:srgbClr val="F6E8E8"/>
          </a:solidFill>
        </p:spPr>
        <p:txBody>
          <a:bodyPr wrap="square" rtlCol="0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Linfopenia</a:t>
            </a:r>
          </a:p>
        </p:txBody>
      </p:sp>
    </p:spTree>
    <p:extLst>
      <p:ext uri="{BB962C8B-B14F-4D97-AF65-F5344CB8AC3E}">
        <p14:creationId xmlns:p14="http://schemas.microsoft.com/office/powerpoint/2010/main" val="410907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12B6B4A-0DA4-481F-A779-DCB753789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583" cy="68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1075AAAB-E876-4FA6-829C-3A549175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06" y="9316"/>
            <a:ext cx="12208606" cy="68486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DE4EFFF-6B7A-48BF-9635-05916B726D81}"/>
              </a:ext>
            </a:extLst>
          </p:cNvPr>
          <p:cNvSpPr txBox="1"/>
          <p:nvPr/>
        </p:nvSpPr>
        <p:spPr>
          <a:xfrm>
            <a:off x="2966229" y="2364060"/>
            <a:ext cx="157447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VIH</a:t>
            </a:r>
            <a:r>
              <a:rPr lang="es-ES" sz="3200" b="1" dirty="0">
                <a:latin typeface="Cambria" panose="02040503050406030204" pitchFamily="18" charset="0"/>
                <a:ea typeface="Cambria" panose="02040503050406030204" pitchFamily="18" charset="0"/>
              </a:rPr>
              <a:t>gila</a:t>
            </a:r>
          </a:p>
        </p:txBody>
      </p:sp>
    </p:spTree>
    <p:extLst>
      <p:ext uri="{BB962C8B-B14F-4D97-AF65-F5344CB8AC3E}">
        <p14:creationId xmlns:p14="http://schemas.microsoft.com/office/powerpoint/2010/main" val="103972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E9E1525-FAF6-4326-98BC-B46124C4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70" y="3691"/>
            <a:ext cx="12198569" cy="68543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4C438E-6D8F-40A9-A066-96C51501341C}"/>
              </a:ext>
            </a:extLst>
          </p:cNvPr>
          <p:cNvSpPr txBox="1"/>
          <p:nvPr/>
        </p:nvSpPr>
        <p:spPr>
          <a:xfrm>
            <a:off x="2152186" y="3791419"/>
            <a:ext cx="26732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s-E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Els</a:t>
            </a:r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VIH</a:t>
            </a:r>
            <a:r>
              <a:rPr lang="es-E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gila’nts</a:t>
            </a:r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573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9D38CA04-E646-68F1-5B23-9DCFA0C32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25" y="0"/>
            <a:ext cx="6958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60A3B0DA-5340-4398-8B4E-95B4F304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7" y="0"/>
            <a:ext cx="1222353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57589A-91BE-4B46-88C4-668B49274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1869" cy="10816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D7D1B18-3E57-4B4E-8147-1A0B33E1EC9B}"/>
              </a:ext>
            </a:extLst>
          </p:cNvPr>
          <p:cNvSpPr txBox="1"/>
          <p:nvPr/>
        </p:nvSpPr>
        <p:spPr>
          <a:xfrm>
            <a:off x="490655" y="5397190"/>
            <a:ext cx="58778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I. Ferro; I. Skandari; A. Gadea; N. Martí; L. López; U. Avalle</a:t>
            </a:r>
          </a:p>
          <a:p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Servei d’Urgències. Parc Taulí. Hospital Universitari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3C5C795-9034-4EA6-AE81-EA6332B43123}"/>
              </a:ext>
            </a:extLst>
          </p:cNvPr>
          <p:cNvSpPr txBox="1"/>
          <p:nvPr/>
        </p:nvSpPr>
        <p:spPr>
          <a:xfrm>
            <a:off x="5355878" y="3544747"/>
            <a:ext cx="191471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200" i="1" dirty="0">
                <a:latin typeface="Cambria" panose="02040503050406030204" pitchFamily="18" charset="0"/>
                <a:ea typeface="Cambria" panose="02040503050406030204" pitchFamily="18" charset="0"/>
              </a:rPr>
              <a:t>VIHgila</a:t>
            </a:r>
          </a:p>
        </p:txBody>
      </p:sp>
    </p:spTree>
    <p:extLst>
      <p:ext uri="{BB962C8B-B14F-4D97-AF65-F5344CB8AC3E}">
        <p14:creationId xmlns:p14="http://schemas.microsoft.com/office/powerpoint/2010/main" val="97461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omover la prueba del VIH entre las mujeres, reto del Día Mundial de la  Lucha contra el Sida • News ProPatiens">
            <a:extLst>
              <a:ext uri="{FF2B5EF4-FFF2-40B4-BE49-F238E27FC236}">
                <a16:creationId xmlns:a16="http://schemas.microsoft.com/office/drawing/2014/main" id="{6A0AA322-27CB-4C4C-AC29-3D9300722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-1" r="707" b="-1"/>
          <a:stretch/>
        </p:blipFill>
        <p:spPr bwMode="auto">
          <a:xfrm>
            <a:off x="20" y="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148C2BC-C2A0-4DD2-A68C-43CFE856F2B8}"/>
              </a:ext>
            </a:extLst>
          </p:cNvPr>
          <p:cNvSpPr/>
          <p:nvPr/>
        </p:nvSpPr>
        <p:spPr>
          <a:xfrm>
            <a:off x="255329" y="291044"/>
            <a:ext cx="5525873" cy="9233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FFFF00"/>
                </a:solidFill>
                <a:effectLst/>
              </a:rPr>
              <a:t>Retos VIH 2022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7F7F58-C1A4-4FD6-865D-344EF65F167C}"/>
              </a:ext>
            </a:extLst>
          </p:cNvPr>
          <p:cNvSpPr/>
          <p:nvPr/>
        </p:nvSpPr>
        <p:spPr>
          <a:xfrm>
            <a:off x="635244" y="1930274"/>
            <a:ext cx="4253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tx1">
                    <a:lumMod val="85000"/>
                  </a:schemeClr>
                </a:solidFill>
                <a:effectLst/>
              </a:rPr>
              <a:t>Diagnóstico tardío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A134083-C622-4513-8F09-CE360A725925}"/>
              </a:ext>
            </a:extLst>
          </p:cNvPr>
          <p:cNvSpPr/>
          <p:nvPr/>
        </p:nvSpPr>
        <p:spPr>
          <a:xfrm>
            <a:off x="635244" y="3629929"/>
            <a:ext cx="3801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tx1">
                    <a:lumMod val="85000"/>
                  </a:schemeClr>
                </a:solidFill>
                <a:effectLst/>
              </a:rPr>
              <a:t>Infección oculta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F8A3FAC-D232-4009-8421-04A623DFB93A}"/>
              </a:ext>
            </a:extLst>
          </p:cNvPr>
          <p:cNvGrpSpPr/>
          <p:nvPr/>
        </p:nvGrpSpPr>
        <p:grpSpPr>
          <a:xfrm>
            <a:off x="2781281" y="4308554"/>
            <a:ext cx="1133041" cy="1025912"/>
            <a:chOff x="2903942" y="4375460"/>
            <a:chExt cx="1133041" cy="1025912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0A8EFF56-2BEC-41BF-A9EF-29E3BA69575E}"/>
                </a:ext>
              </a:extLst>
            </p:cNvPr>
            <p:cNvSpPr/>
            <p:nvPr/>
          </p:nvSpPr>
          <p:spPr>
            <a:xfrm>
              <a:off x="2903942" y="4375460"/>
              <a:ext cx="1081668" cy="10259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2FB1589-F22F-41B9-8B68-1E1344D32E79}"/>
                </a:ext>
              </a:extLst>
            </p:cNvPr>
            <p:cNvSpPr txBox="1"/>
            <p:nvPr/>
          </p:nvSpPr>
          <p:spPr>
            <a:xfrm>
              <a:off x="2940208" y="4636844"/>
              <a:ext cx="1096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20.000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DD56D06-CFBD-4D29-AAF9-A2AD5A243844}"/>
              </a:ext>
            </a:extLst>
          </p:cNvPr>
          <p:cNvGrpSpPr/>
          <p:nvPr/>
        </p:nvGrpSpPr>
        <p:grpSpPr>
          <a:xfrm>
            <a:off x="1878030" y="2470895"/>
            <a:ext cx="1081668" cy="1025912"/>
            <a:chOff x="2903942" y="2470895"/>
            <a:chExt cx="1081668" cy="1025912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3241FBD-92D1-4181-8350-610332388D92}"/>
                </a:ext>
              </a:extLst>
            </p:cNvPr>
            <p:cNvSpPr/>
            <p:nvPr/>
          </p:nvSpPr>
          <p:spPr>
            <a:xfrm>
              <a:off x="2903942" y="2470895"/>
              <a:ext cx="1081668" cy="10259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59449B9-C7A8-4FCF-82EE-8B6CE64AD256}"/>
                </a:ext>
              </a:extLst>
            </p:cNvPr>
            <p:cNvSpPr txBox="1"/>
            <p:nvPr/>
          </p:nvSpPr>
          <p:spPr>
            <a:xfrm>
              <a:off x="3048905" y="2742013"/>
              <a:ext cx="798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46%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02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44BB18-01F2-4DF8-A8F7-97A914D99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9" y="156001"/>
            <a:ext cx="5895521" cy="6378614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39A43BDA-7A16-4CE9-BD15-4DA5342AC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6"/>
          <a:stretch/>
        </p:blipFill>
        <p:spPr bwMode="auto">
          <a:xfrm>
            <a:off x="6321579" y="156001"/>
            <a:ext cx="5042834" cy="313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B4DDA3B-ECC5-40C6-9161-B73D462520AA}"/>
              </a:ext>
            </a:extLst>
          </p:cNvPr>
          <p:cNvSpPr txBox="1"/>
          <p:nvPr/>
        </p:nvSpPr>
        <p:spPr>
          <a:xfrm>
            <a:off x="6321579" y="4254411"/>
            <a:ext cx="587042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Aunque… </a:t>
            </a:r>
          </a:p>
          <a:p>
            <a:pPr marL="0" indent="0">
              <a:buNone/>
            </a:pPr>
            <a:endParaRPr lang="es-ES" sz="14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Puede haber otras situaciones no identificadas.</a:t>
            </a:r>
          </a:p>
        </p:txBody>
      </p:sp>
    </p:spTree>
    <p:extLst>
      <p:ext uri="{BB962C8B-B14F-4D97-AF65-F5344CB8AC3E}">
        <p14:creationId xmlns:p14="http://schemas.microsoft.com/office/powerpoint/2010/main" val="427720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dificio, gente, parado, grupo&#10;&#10;Descripción generada automáticamente">
            <a:extLst>
              <a:ext uri="{FF2B5EF4-FFF2-40B4-BE49-F238E27FC236}">
                <a16:creationId xmlns:a16="http://schemas.microsoft.com/office/drawing/2014/main" id="{0D06C5B2-9033-4B0F-A5C0-069E7E939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piso, interior, techo, cuarto&#10;&#10;Descripción generada automáticamente">
            <a:extLst>
              <a:ext uri="{FF2B5EF4-FFF2-40B4-BE49-F238E27FC236}">
                <a16:creationId xmlns:a16="http://schemas.microsoft.com/office/drawing/2014/main" id="{2CFAD5BB-C39E-4FD4-BE44-1492776132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b="3996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7E847B7-62D2-4F8D-84D8-5A0AC9803E67}"/>
              </a:ext>
            </a:extLst>
          </p:cNvPr>
          <p:cNvSpPr/>
          <p:nvPr/>
        </p:nvSpPr>
        <p:spPr>
          <a:xfrm>
            <a:off x="227163" y="4543"/>
            <a:ext cx="3530797" cy="685345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 de texto 8">
            <a:extLst>
              <a:ext uri="{FF2B5EF4-FFF2-40B4-BE49-F238E27FC236}">
                <a16:creationId xmlns:a16="http://schemas.microsoft.com/office/drawing/2014/main" id="{048E273E-3519-435F-8A15-A4BE89764A70}"/>
              </a:ext>
            </a:extLst>
          </p:cNvPr>
          <p:cNvSpPr txBox="1"/>
          <p:nvPr/>
        </p:nvSpPr>
        <p:spPr>
          <a:xfrm>
            <a:off x="212378" y="676114"/>
            <a:ext cx="3190408" cy="17335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Oportunidades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ca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perdidas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1" name="Conector recto 10" descr="divisor de texto">
            <a:extLst>
              <a:ext uri="{FF2B5EF4-FFF2-40B4-BE49-F238E27FC236}">
                <a16:creationId xmlns:a16="http://schemas.microsoft.com/office/drawing/2014/main" id="{6CEAD973-0A0C-4F62-8BCF-F61CCB7154A0}"/>
              </a:ext>
            </a:extLst>
          </p:cNvPr>
          <p:cNvCxnSpPr/>
          <p:nvPr/>
        </p:nvCxnSpPr>
        <p:spPr>
          <a:xfrm>
            <a:off x="624568" y="2042704"/>
            <a:ext cx="13906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 descr="divisor de texto">
            <a:extLst>
              <a:ext uri="{FF2B5EF4-FFF2-40B4-BE49-F238E27FC236}">
                <a16:creationId xmlns:a16="http://schemas.microsoft.com/office/drawing/2014/main" id="{45BE414F-DF7A-43BF-A213-176910D6EA1C}"/>
              </a:ext>
            </a:extLst>
          </p:cNvPr>
          <p:cNvCxnSpPr/>
          <p:nvPr/>
        </p:nvCxnSpPr>
        <p:spPr>
          <a:xfrm>
            <a:off x="624568" y="4700452"/>
            <a:ext cx="149352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t d'imatges de 7 24 365">
            <a:extLst>
              <a:ext uri="{FF2B5EF4-FFF2-40B4-BE49-F238E27FC236}">
                <a16:creationId xmlns:a16="http://schemas.microsoft.com/office/drawing/2014/main" id="{28ECD91F-F25D-4016-B777-CD00A908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69" y="4845036"/>
            <a:ext cx="1809567" cy="21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A5C51E-30AE-4926-851D-8575A0B5C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29" y="2542904"/>
            <a:ext cx="3480102" cy="13154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39FEBF-C14D-4CC6-AFC2-A7A181DE85EF}"/>
              </a:ext>
            </a:extLst>
          </p:cNvPr>
          <p:cNvSpPr txBox="1"/>
          <p:nvPr/>
        </p:nvSpPr>
        <p:spPr>
          <a:xfrm>
            <a:off x="236888" y="4869969"/>
            <a:ext cx="3480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86,2%</a:t>
            </a:r>
            <a:r>
              <a:rPr lang="es-ES" sz="2400" dirty="0">
                <a:solidFill>
                  <a:srgbClr val="C00000"/>
                </a:solidFill>
              </a:rPr>
              <a:t> de los nuevos diagnósticos tuvieron al menos una oportunidad perdida de diagnóstico los 3 años previos</a:t>
            </a:r>
          </a:p>
        </p:txBody>
      </p:sp>
    </p:spTree>
    <p:extLst>
      <p:ext uri="{BB962C8B-B14F-4D97-AF65-F5344CB8AC3E}">
        <p14:creationId xmlns:p14="http://schemas.microsoft.com/office/powerpoint/2010/main" val="401445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4817649-92F6-408B-A16A-E1524769D879}"/>
              </a:ext>
            </a:extLst>
          </p:cNvPr>
          <p:cNvGrpSpPr/>
          <p:nvPr/>
        </p:nvGrpSpPr>
        <p:grpSpPr>
          <a:xfrm>
            <a:off x="0" y="108265"/>
            <a:ext cx="9228084" cy="1237594"/>
            <a:chOff x="0" y="108265"/>
            <a:chExt cx="9228084" cy="123759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436EF8D-974A-4608-BF0B-BC32A7BD5DAD}"/>
                </a:ext>
              </a:extLst>
            </p:cNvPr>
            <p:cNvSpPr/>
            <p:nvPr/>
          </p:nvSpPr>
          <p:spPr>
            <a:xfrm>
              <a:off x="293778" y="297451"/>
              <a:ext cx="8623247" cy="923330"/>
            </a:xfrm>
            <a:custGeom>
              <a:avLst/>
              <a:gdLst>
                <a:gd name="connsiteX0" fmla="*/ 0 w 8623247"/>
                <a:gd name="connsiteY0" fmla="*/ 0 h 923330"/>
                <a:gd name="connsiteX1" fmla="*/ 402418 w 8623247"/>
                <a:gd name="connsiteY1" fmla="*/ 0 h 923330"/>
                <a:gd name="connsiteX2" fmla="*/ 891069 w 8623247"/>
                <a:gd name="connsiteY2" fmla="*/ 0 h 923330"/>
                <a:gd name="connsiteX3" fmla="*/ 1552184 w 8623247"/>
                <a:gd name="connsiteY3" fmla="*/ 0 h 923330"/>
                <a:gd name="connsiteX4" fmla="*/ 2040835 w 8623247"/>
                <a:gd name="connsiteY4" fmla="*/ 0 h 923330"/>
                <a:gd name="connsiteX5" fmla="*/ 2529486 w 8623247"/>
                <a:gd name="connsiteY5" fmla="*/ 0 h 923330"/>
                <a:gd name="connsiteX6" fmla="*/ 2931904 w 8623247"/>
                <a:gd name="connsiteY6" fmla="*/ 0 h 923330"/>
                <a:gd name="connsiteX7" fmla="*/ 3248090 w 8623247"/>
                <a:gd name="connsiteY7" fmla="*/ 0 h 923330"/>
                <a:gd name="connsiteX8" fmla="*/ 3909205 w 8623247"/>
                <a:gd name="connsiteY8" fmla="*/ 0 h 923330"/>
                <a:gd name="connsiteX9" fmla="*/ 4484088 w 8623247"/>
                <a:gd name="connsiteY9" fmla="*/ 0 h 923330"/>
                <a:gd name="connsiteX10" fmla="*/ 5058972 w 8623247"/>
                <a:gd name="connsiteY10" fmla="*/ 0 h 923330"/>
                <a:gd name="connsiteX11" fmla="*/ 5806320 w 8623247"/>
                <a:gd name="connsiteY11" fmla="*/ 0 h 923330"/>
                <a:gd name="connsiteX12" fmla="*/ 6467435 w 8623247"/>
                <a:gd name="connsiteY12" fmla="*/ 0 h 923330"/>
                <a:gd name="connsiteX13" fmla="*/ 6956086 w 8623247"/>
                <a:gd name="connsiteY13" fmla="*/ 0 h 923330"/>
                <a:gd name="connsiteX14" fmla="*/ 7272272 w 8623247"/>
                <a:gd name="connsiteY14" fmla="*/ 0 h 923330"/>
                <a:gd name="connsiteX15" fmla="*/ 7847155 w 8623247"/>
                <a:gd name="connsiteY15" fmla="*/ 0 h 923330"/>
                <a:gd name="connsiteX16" fmla="*/ 8623247 w 8623247"/>
                <a:gd name="connsiteY16" fmla="*/ 0 h 923330"/>
                <a:gd name="connsiteX17" fmla="*/ 8623247 w 8623247"/>
                <a:gd name="connsiteY17" fmla="*/ 452432 h 923330"/>
                <a:gd name="connsiteX18" fmla="*/ 8623247 w 8623247"/>
                <a:gd name="connsiteY18" fmla="*/ 923330 h 923330"/>
                <a:gd name="connsiteX19" fmla="*/ 8134596 w 8623247"/>
                <a:gd name="connsiteY19" fmla="*/ 923330 h 923330"/>
                <a:gd name="connsiteX20" fmla="*/ 7559713 w 8623247"/>
                <a:gd name="connsiteY20" fmla="*/ 923330 h 923330"/>
                <a:gd name="connsiteX21" fmla="*/ 6898598 w 8623247"/>
                <a:gd name="connsiteY21" fmla="*/ 923330 h 923330"/>
                <a:gd name="connsiteX22" fmla="*/ 6151250 w 8623247"/>
                <a:gd name="connsiteY22" fmla="*/ 923330 h 923330"/>
                <a:gd name="connsiteX23" fmla="*/ 5835064 w 8623247"/>
                <a:gd name="connsiteY23" fmla="*/ 923330 h 923330"/>
                <a:gd name="connsiteX24" fmla="*/ 5087716 w 8623247"/>
                <a:gd name="connsiteY24" fmla="*/ 923330 h 923330"/>
                <a:gd name="connsiteX25" fmla="*/ 4599065 w 8623247"/>
                <a:gd name="connsiteY25" fmla="*/ 923330 h 923330"/>
                <a:gd name="connsiteX26" fmla="*/ 3851717 w 8623247"/>
                <a:gd name="connsiteY26" fmla="*/ 923330 h 923330"/>
                <a:gd name="connsiteX27" fmla="*/ 3104369 w 8623247"/>
                <a:gd name="connsiteY27" fmla="*/ 923330 h 923330"/>
                <a:gd name="connsiteX28" fmla="*/ 2615718 w 8623247"/>
                <a:gd name="connsiteY28" fmla="*/ 923330 h 923330"/>
                <a:gd name="connsiteX29" fmla="*/ 2299533 w 8623247"/>
                <a:gd name="connsiteY29" fmla="*/ 923330 h 923330"/>
                <a:gd name="connsiteX30" fmla="*/ 1724649 w 8623247"/>
                <a:gd name="connsiteY30" fmla="*/ 923330 h 923330"/>
                <a:gd name="connsiteX31" fmla="*/ 1149766 w 8623247"/>
                <a:gd name="connsiteY31" fmla="*/ 923330 h 923330"/>
                <a:gd name="connsiteX32" fmla="*/ 833581 w 8623247"/>
                <a:gd name="connsiteY32" fmla="*/ 923330 h 923330"/>
                <a:gd name="connsiteX33" fmla="*/ 0 w 8623247"/>
                <a:gd name="connsiteY33" fmla="*/ 923330 h 923330"/>
                <a:gd name="connsiteX34" fmla="*/ 0 w 8623247"/>
                <a:gd name="connsiteY34" fmla="*/ 480132 h 923330"/>
                <a:gd name="connsiteX35" fmla="*/ 0 w 8623247"/>
                <a:gd name="connsiteY35" fmla="*/ 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623247" h="923330" fill="none" extrusionOk="0">
                  <a:moveTo>
                    <a:pt x="0" y="0"/>
                  </a:moveTo>
                  <a:cubicBezTo>
                    <a:pt x="196385" y="-37652"/>
                    <a:pt x="202478" y="30956"/>
                    <a:pt x="402418" y="0"/>
                  </a:cubicBezTo>
                  <a:cubicBezTo>
                    <a:pt x="602358" y="-30956"/>
                    <a:pt x="774355" y="54334"/>
                    <a:pt x="891069" y="0"/>
                  </a:cubicBezTo>
                  <a:cubicBezTo>
                    <a:pt x="1007783" y="-54334"/>
                    <a:pt x="1366591" y="38920"/>
                    <a:pt x="1552184" y="0"/>
                  </a:cubicBezTo>
                  <a:cubicBezTo>
                    <a:pt x="1737778" y="-38920"/>
                    <a:pt x="1922145" y="17669"/>
                    <a:pt x="2040835" y="0"/>
                  </a:cubicBezTo>
                  <a:cubicBezTo>
                    <a:pt x="2159525" y="-17669"/>
                    <a:pt x="2392311" y="36312"/>
                    <a:pt x="2529486" y="0"/>
                  </a:cubicBezTo>
                  <a:cubicBezTo>
                    <a:pt x="2666661" y="-36312"/>
                    <a:pt x="2778410" y="46855"/>
                    <a:pt x="2931904" y="0"/>
                  </a:cubicBezTo>
                  <a:cubicBezTo>
                    <a:pt x="3085398" y="-46855"/>
                    <a:pt x="3130517" y="16851"/>
                    <a:pt x="3248090" y="0"/>
                  </a:cubicBezTo>
                  <a:cubicBezTo>
                    <a:pt x="3365663" y="-16851"/>
                    <a:pt x="3685710" y="75208"/>
                    <a:pt x="3909205" y="0"/>
                  </a:cubicBezTo>
                  <a:cubicBezTo>
                    <a:pt x="4132701" y="-75208"/>
                    <a:pt x="4350269" y="21158"/>
                    <a:pt x="4484088" y="0"/>
                  </a:cubicBezTo>
                  <a:cubicBezTo>
                    <a:pt x="4617907" y="-21158"/>
                    <a:pt x="4838017" y="25468"/>
                    <a:pt x="5058972" y="0"/>
                  </a:cubicBezTo>
                  <a:cubicBezTo>
                    <a:pt x="5279927" y="-25468"/>
                    <a:pt x="5564596" y="53266"/>
                    <a:pt x="5806320" y="0"/>
                  </a:cubicBezTo>
                  <a:cubicBezTo>
                    <a:pt x="6048044" y="-53266"/>
                    <a:pt x="6295405" y="2249"/>
                    <a:pt x="6467435" y="0"/>
                  </a:cubicBezTo>
                  <a:cubicBezTo>
                    <a:pt x="6639466" y="-2249"/>
                    <a:pt x="6802882" y="28771"/>
                    <a:pt x="6956086" y="0"/>
                  </a:cubicBezTo>
                  <a:cubicBezTo>
                    <a:pt x="7109290" y="-28771"/>
                    <a:pt x="7202696" y="15378"/>
                    <a:pt x="7272272" y="0"/>
                  </a:cubicBezTo>
                  <a:cubicBezTo>
                    <a:pt x="7341848" y="-15378"/>
                    <a:pt x="7565397" y="27137"/>
                    <a:pt x="7847155" y="0"/>
                  </a:cubicBezTo>
                  <a:cubicBezTo>
                    <a:pt x="8128913" y="-27137"/>
                    <a:pt x="8386031" y="59659"/>
                    <a:pt x="8623247" y="0"/>
                  </a:cubicBezTo>
                  <a:cubicBezTo>
                    <a:pt x="8632199" y="96093"/>
                    <a:pt x="8607856" y="301462"/>
                    <a:pt x="8623247" y="452432"/>
                  </a:cubicBezTo>
                  <a:cubicBezTo>
                    <a:pt x="8638638" y="603402"/>
                    <a:pt x="8592268" y="827509"/>
                    <a:pt x="8623247" y="923330"/>
                  </a:cubicBezTo>
                  <a:cubicBezTo>
                    <a:pt x="8490782" y="934745"/>
                    <a:pt x="8329065" y="870597"/>
                    <a:pt x="8134596" y="923330"/>
                  </a:cubicBezTo>
                  <a:cubicBezTo>
                    <a:pt x="7940127" y="976063"/>
                    <a:pt x="7766047" y="898305"/>
                    <a:pt x="7559713" y="923330"/>
                  </a:cubicBezTo>
                  <a:cubicBezTo>
                    <a:pt x="7353379" y="948355"/>
                    <a:pt x="7070894" y="867302"/>
                    <a:pt x="6898598" y="923330"/>
                  </a:cubicBezTo>
                  <a:cubicBezTo>
                    <a:pt x="6726303" y="979358"/>
                    <a:pt x="6348120" y="860834"/>
                    <a:pt x="6151250" y="923330"/>
                  </a:cubicBezTo>
                  <a:cubicBezTo>
                    <a:pt x="5954380" y="985826"/>
                    <a:pt x="5972225" y="912311"/>
                    <a:pt x="5835064" y="923330"/>
                  </a:cubicBezTo>
                  <a:cubicBezTo>
                    <a:pt x="5697903" y="934349"/>
                    <a:pt x="5449987" y="848315"/>
                    <a:pt x="5087716" y="923330"/>
                  </a:cubicBezTo>
                  <a:cubicBezTo>
                    <a:pt x="4725445" y="998345"/>
                    <a:pt x="4778910" y="891587"/>
                    <a:pt x="4599065" y="923330"/>
                  </a:cubicBezTo>
                  <a:cubicBezTo>
                    <a:pt x="4419220" y="955073"/>
                    <a:pt x="4037095" y="834040"/>
                    <a:pt x="3851717" y="923330"/>
                  </a:cubicBezTo>
                  <a:cubicBezTo>
                    <a:pt x="3666339" y="1012620"/>
                    <a:pt x="3461381" y="849541"/>
                    <a:pt x="3104369" y="923330"/>
                  </a:cubicBezTo>
                  <a:cubicBezTo>
                    <a:pt x="2747357" y="997119"/>
                    <a:pt x="2796067" y="887422"/>
                    <a:pt x="2615718" y="923330"/>
                  </a:cubicBezTo>
                  <a:cubicBezTo>
                    <a:pt x="2435369" y="959238"/>
                    <a:pt x="2411566" y="896440"/>
                    <a:pt x="2299533" y="923330"/>
                  </a:cubicBezTo>
                  <a:cubicBezTo>
                    <a:pt x="2187500" y="950220"/>
                    <a:pt x="1942464" y="914067"/>
                    <a:pt x="1724649" y="923330"/>
                  </a:cubicBezTo>
                  <a:cubicBezTo>
                    <a:pt x="1506834" y="932593"/>
                    <a:pt x="1428113" y="890783"/>
                    <a:pt x="1149766" y="923330"/>
                  </a:cubicBezTo>
                  <a:cubicBezTo>
                    <a:pt x="871419" y="955877"/>
                    <a:pt x="977817" y="908550"/>
                    <a:pt x="833581" y="923330"/>
                  </a:cubicBezTo>
                  <a:cubicBezTo>
                    <a:pt x="689345" y="938110"/>
                    <a:pt x="244320" y="836065"/>
                    <a:pt x="0" y="923330"/>
                  </a:cubicBezTo>
                  <a:cubicBezTo>
                    <a:pt x="-45921" y="829957"/>
                    <a:pt x="24529" y="586018"/>
                    <a:pt x="0" y="480132"/>
                  </a:cubicBezTo>
                  <a:cubicBezTo>
                    <a:pt x="-24529" y="374246"/>
                    <a:pt x="54611" y="194950"/>
                    <a:pt x="0" y="0"/>
                  </a:cubicBezTo>
                  <a:close/>
                </a:path>
                <a:path w="8623247" h="923330" stroke="0" extrusionOk="0">
                  <a:moveTo>
                    <a:pt x="0" y="0"/>
                  </a:moveTo>
                  <a:cubicBezTo>
                    <a:pt x="279400" y="-37868"/>
                    <a:pt x="501907" y="52608"/>
                    <a:pt x="747348" y="0"/>
                  </a:cubicBezTo>
                  <a:cubicBezTo>
                    <a:pt x="992789" y="-52608"/>
                    <a:pt x="1114690" y="20986"/>
                    <a:pt x="1235999" y="0"/>
                  </a:cubicBezTo>
                  <a:cubicBezTo>
                    <a:pt x="1357308" y="-20986"/>
                    <a:pt x="1564043" y="28740"/>
                    <a:pt x="1810882" y="0"/>
                  </a:cubicBezTo>
                  <a:cubicBezTo>
                    <a:pt x="2057721" y="-28740"/>
                    <a:pt x="2011387" y="2095"/>
                    <a:pt x="2127068" y="0"/>
                  </a:cubicBezTo>
                  <a:cubicBezTo>
                    <a:pt x="2242749" y="-2095"/>
                    <a:pt x="2591873" y="20657"/>
                    <a:pt x="2788183" y="0"/>
                  </a:cubicBezTo>
                  <a:cubicBezTo>
                    <a:pt x="2984493" y="-20657"/>
                    <a:pt x="3108511" y="1026"/>
                    <a:pt x="3276834" y="0"/>
                  </a:cubicBezTo>
                  <a:cubicBezTo>
                    <a:pt x="3445157" y="-1026"/>
                    <a:pt x="3516225" y="7551"/>
                    <a:pt x="3593020" y="0"/>
                  </a:cubicBezTo>
                  <a:cubicBezTo>
                    <a:pt x="3669815" y="-7551"/>
                    <a:pt x="4091944" y="17730"/>
                    <a:pt x="4254135" y="0"/>
                  </a:cubicBezTo>
                  <a:cubicBezTo>
                    <a:pt x="4416327" y="-17730"/>
                    <a:pt x="4605015" y="7253"/>
                    <a:pt x="4829018" y="0"/>
                  </a:cubicBezTo>
                  <a:cubicBezTo>
                    <a:pt x="5053021" y="-7253"/>
                    <a:pt x="5234607" y="37960"/>
                    <a:pt x="5403901" y="0"/>
                  </a:cubicBezTo>
                  <a:cubicBezTo>
                    <a:pt x="5573195" y="-37960"/>
                    <a:pt x="5791835" y="346"/>
                    <a:pt x="5892552" y="0"/>
                  </a:cubicBezTo>
                  <a:cubicBezTo>
                    <a:pt x="5993269" y="-346"/>
                    <a:pt x="6485627" y="17189"/>
                    <a:pt x="6639900" y="0"/>
                  </a:cubicBezTo>
                  <a:cubicBezTo>
                    <a:pt x="6794173" y="-17189"/>
                    <a:pt x="6804161" y="7178"/>
                    <a:pt x="6956086" y="0"/>
                  </a:cubicBezTo>
                  <a:cubicBezTo>
                    <a:pt x="7108011" y="-7178"/>
                    <a:pt x="7171510" y="42006"/>
                    <a:pt x="7358504" y="0"/>
                  </a:cubicBezTo>
                  <a:cubicBezTo>
                    <a:pt x="7545498" y="-42006"/>
                    <a:pt x="7593169" y="5906"/>
                    <a:pt x="7760922" y="0"/>
                  </a:cubicBezTo>
                  <a:cubicBezTo>
                    <a:pt x="7928675" y="-5906"/>
                    <a:pt x="8427167" y="1722"/>
                    <a:pt x="8623247" y="0"/>
                  </a:cubicBezTo>
                  <a:cubicBezTo>
                    <a:pt x="8634709" y="110090"/>
                    <a:pt x="8580495" y="301820"/>
                    <a:pt x="8623247" y="452432"/>
                  </a:cubicBezTo>
                  <a:cubicBezTo>
                    <a:pt x="8665999" y="603044"/>
                    <a:pt x="8598238" y="736776"/>
                    <a:pt x="8623247" y="923330"/>
                  </a:cubicBezTo>
                  <a:cubicBezTo>
                    <a:pt x="8440105" y="989622"/>
                    <a:pt x="8068975" y="888763"/>
                    <a:pt x="7875899" y="923330"/>
                  </a:cubicBezTo>
                  <a:cubicBezTo>
                    <a:pt x="7682823" y="957897"/>
                    <a:pt x="7295375" y="915868"/>
                    <a:pt x="7128551" y="923330"/>
                  </a:cubicBezTo>
                  <a:cubicBezTo>
                    <a:pt x="6961727" y="930792"/>
                    <a:pt x="6811209" y="890962"/>
                    <a:pt x="6726133" y="923330"/>
                  </a:cubicBezTo>
                  <a:cubicBezTo>
                    <a:pt x="6641057" y="955698"/>
                    <a:pt x="6361296" y="920226"/>
                    <a:pt x="6237482" y="923330"/>
                  </a:cubicBezTo>
                  <a:cubicBezTo>
                    <a:pt x="6113668" y="926434"/>
                    <a:pt x="6023065" y="918058"/>
                    <a:pt x="5921296" y="923330"/>
                  </a:cubicBezTo>
                  <a:cubicBezTo>
                    <a:pt x="5819527" y="928602"/>
                    <a:pt x="5659058" y="879229"/>
                    <a:pt x="5432646" y="923330"/>
                  </a:cubicBezTo>
                  <a:cubicBezTo>
                    <a:pt x="5206234" y="967431"/>
                    <a:pt x="4836440" y="869601"/>
                    <a:pt x="4685298" y="923330"/>
                  </a:cubicBezTo>
                  <a:cubicBezTo>
                    <a:pt x="4534156" y="977059"/>
                    <a:pt x="4351954" y="909441"/>
                    <a:pt x="4024182" y="923330"/>
                  </a:cubicBezTo>
                  <a:cubicBezTo>
                    <a:pt x="3696410" y="937219"/>
                    <a:pt x="3740420" y="917230"/>
                    <a:pt x="3621764" y="923330"/>
                  </a:cubicBezTo>
                  <a:cubicBezTo>
                    <a:pt x="3503108" y="929430"/>
                    <a:pt x="3320010" y="918422"/>
                    <a:pt x="3219346" y="923330"/>
                  </a:cubicBezTo>
                  <a:cubicBezTo>
                    <a:pt x="3118682" y="928238"/>
                    <a:pt x="2945145" y="902232"/>
                    <a:pt x="2816927" y="923330"/>
                  </a:cubicBezTo>
                  <a:cubicBezTo>
                    <a:pt x="2688709" y="944428"/>
                    <a:pt x="2526187" y="907999"/>
                    <a:pt x="2414509" y="923330"/>
                  </a:cubicBezTo>
                  <a:cubicBezTo>
                    <a:pt x="2302831" y="938661"/>
                    <a:pt x="2175612" y="893711"/>
                    <a:pt x="2098323" y="923330"/>
                  </a:cubicBezTo>
                  <a:cubicBezTo>
                    <a:pt x="2021034" y="952949"/>
                    <a:pt x="1765787" y="921418"/>
                    <a:pt x="1437208" y="923330"/>
                  </a:cubicBezTo>
                  <a:cubicBezTo>
                    <a:pt x="1108629" y="925242"/>
                    <a:pt x="1087108" y="868131"/>
                    <a:pt x="776092" y="923330"/>
                  </a:cubicBezTo>
                  <a:cubicBezTo>
                    <a:pt x="465076" y="978529"/>
                    <a:pt x="231136" y="905779"/>
                    <a:pt x="0" y="923330"/>
                  </a:cubicBezTo>
                  <a:cubicBezTo>
                    <a:pt x="-44078" y="785707"/>
                    <a:pt x="9680" y="694500"/>
                    <a:pt x="0" y="489365"/>
                  </a:cubicBezTo>
                  <a:cubicBezTo>
                    <a:pt x="-9680" y="284230"/>
                    <a:pt x="22682" y="1703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07760818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0B5CC3D-61EC-4C76-A1DB-16C6EF9C9E34}"/>
                </a:ext>
              </a:extLst>
            </p:cNvPr>
            <p:cNvSpPr/>
            <p:nvPr/>
          </p:nvSpPr>
          <p:spPr>
            <a:xfrm>
              <a:off x="0" y="108265"/>
              <a:ext cx="9228084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AD4FE39-0783-4324-848B-08A5BF87D2A6}"/>
                </a:ext>
              </a:extLst>
            </p:cNvPr>
            <p:cNvSpPr/>
            <p:nvPr/>
          </p:nvSpPr>
          <p:spPr>
            <a:xfrm rot="5400000">
              <a:off x="8576045" y="693820"/>
              <a:ext cx="785646" cy="518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5BE31DF-7A69-4495-AB1D-94F613B9B280}"/>
                </a:ext>
              </a:extLst>
            </p:cNvPr>
            <p:cNvSpPr/>
            <p:nvPr/>
          </p:nvSpPr>
          <p:spPr>
            <a:xfrm rot="5400000">
              <a:off x="-99045" y="631281"/>
              <a:ext cx="785646" cy="518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ED63FB0-4A4A-47D2-A48A-4CE831E2B362}"/>
                </a:ext>
              </a:extLst>
            </p:cNvPr>
            <p:cNvSpPr/>
            <p:nvPr/>
          </p:nvSpPr>
          <p:spPr>
            <a:xfrm>
              <a:off x="548092" y="224140"/>
              <a:ext cx="284622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5400" b="1" cap="none" spc="0" dirty="0">
                  <a:ln/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Objetivo</a:t>
              </a:r>
            </a:p>
          </p:txBody>
        </p:sp>
      </p:grp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88CC661D-AE75-4C69-A3F3-B53A387F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80282"/>
            <a:ext cx="9958316" cy="2692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Analizar las “otras” situaciones clínicas donde diagnosticar una </a:t>
            </a:r>
            <a:r>
              <a:rPr lang="es-ES" sz="3200" b="1" u="sng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infección por VIH oculta</a:t>
            </a:r>
            <a:r>
              <a:rPr lang="es-E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en los Servicios de Urgencias Hospitalarios (SUH) en Cataluña en el contexto de la implantación del proyecto </a:t>
            </a:r>
            <a:r>
              <a:rPr lang="es-E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VIHgila</a:t>
            </a:r>
          </a:p>
        </p:txBody>
      </p:sp>
      <p:pic>
        <p:nvPicPr>
          <p:cNvPr id="15" name="Picture 8" descr="Learning objectives | 5º año Inglés Unidad Nº 2">
            <a:extLst>
              <a:ext uri="{FF2B5EF4-FFF2-40B4-BE49-F238E27FC236}">
                <a16:creationId xmlns:a16="http://schemas.microsoft.com/office/drawing/2014/main" id="{F5256877-C615-4A9F-9644-9A7A0478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3" y="2113735"/>
            <a:ext cx="564575" cy="5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8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4817649-92F6-408B-A16A-E1524769D879}"/>
              </a:ext>
            </a:extLst>
          </p:cNvPr>
          <p:cNvGrpSpPr/>
          <p:nvPr/>
        </p:nvGrpSpPr>
        <p:grpSpPr>
          <a:xfrm>
            <a:off x="0" y="108265"/>
            <a:ext cx="9228084" cy="1237594"/>
            <a:chOff x="0" y="108265"/>
            <a:chExt cx="9228084" cy="123759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436EF8D-974A-4608-BF0B-BC32A7BD5DAD}"/>
                </a:ext>
              </a:extLst>
            </p:cNvPr>
            <p:cNvSpPr/>
            <p:nvPr/>
          </p:nvSpPr>
          <p:spPr>
            <a:xfrm>
              <a:off x="293778" y="297451"/>
              <a:ext cx="8623247" cy="923330"/>
            </a:xfrm>
            <a:custGeom>
              <a:avLst/>
              <a:gdLst>
                <a:gd name="connsiteX0" fmla="*/ 0 w 8623247"/>
                <a:gd name="connsiteY0" fmla="*/ 0 h 923330"/>
                <a:gd name="connsiteX1" fmla="*/ 402418 w 8623247"/>
                <a:gd name="connsiteY1" fmla="*/ 0 h 923330"/>
                <a:gd name="connsiteX2" fmla="*/ 891069 w 8623247"/>
                <a:gd name="connsiteY2" fmla="*/ 0 h 923330"/>
                <a:gd name="connsiteX3" fmla="*/ 1552184 w 8623247"/>
                <a:gd name="connsiteY3" fmla="*/ 0 h 923330"/>
                <a:gd name="connsiteX4" fmla="*/ 2040835 w 8623247"/>
                <a:gd name="connsiteY4" fmla="*/ 0 h 923330"/>
                <a:gd name="connsiteX5" fmla="*/ 2529486 w 8623247"/>
                <a:gd name="connsiteY5" fmla="*/ 0 h 923330"/>
                <a:gd name="connsiteX6" fmla="*/ 2931904 w 8623247"/>
                <a:gd name="connsiteY6" fmla="*/ 0 h 923330"/>
                <a:gd name="connsiteX7" fmla="*/ 3248090 w 8623247"/>
                <a:gd name="connsiteY7" fmla="*/ 0 h 923330"/>
                <a:gd name="connsiteX8" fmla="*/ 3909205 w 8623247"/>
                <a:gd name="connsiteY8" fmla="*/ 0 h 923330"/>
                <a:gd name="connsiteX9" fmla="*/ 4484088 w 8623247"/>
                <a:gd name="connsiteY9" fmla="*/ 0 h 923330"/>
                <a:gd name="connsiteX10" fmla="*/ 5058972 w 8623247"/>
                <a:gd name="connsiteY10" fmla="*/ 0 h 923330"/>
                <a:gd name="connsiteX11" fmla="*/ 5806320 w 8623247"/>
                <a:gd name="connsiteY11" fmla="*/ 0 h 923330"/>
                <a:gd name="connsiteX12" fmla="*/ 6467435 w 8623247"/>
                <a:gd name="connsiteY12" fmla="*/ 0 h 923330"/>
                <a:gd name="connsiteX13" fmla="*/ 6956086 w 8623247"/>
                <a:gd name="connsiteY13" fmla="*/ 0 h 923330"/>
                <a:gd name="connsiteX14" fmla="*/ 7272272 w 8623247"/>
                <a:gd name="connsiteY14" fmla="*/ 0 h 923330"/>
                <a:gd name="connsiteX15" fmla="*/ 7847155 w 8623247"/>
                <a:gd name="connsiteY15" fmla="*/ 0 h 923330"/>
                <a:gd name="connsiteX16" fmla="*/ 8623247 w 8623247"/>
                <a:gd name="connsiteY16" fmla="*/ 0 h 923330"/>
                <a:gd name="connsiteX17" fmla="*/ 8623247 w 8623247"/>
                <a:gd name="connsiteY17" fmla="*/ 452432 h 923330"/>
                <a:gd name="connsiteX18" fmla="*/ 8623247 w 8623247"/>
                <a:gd name="connsiteY18" fmla="*/ 923330 h 923330"/>
                <a:gd name="connsiteX19" fmla="*/ 8134596 w 8623247"/>
                <a:gd name="connsiteY19" fmla="*/ 923330 h 923330"/>
                <a:gd name="connsiteX20" fmla="*/ 7559713 w 8623247"/>
                <a:gd name="connsiteY20" fmla="*/ 923330 h 923330"/>
                <a:gd name="connsiteX21" fmla="*/ 6898598 w 8623247"/>
                <a:gd name="connsiteY21" fmla="*/ 923330 h 923330"/>
                <a:gd name="connsiteX22" fmla="*/ 6151250 w 8623247"/>
                <a:gd name="connsiteY22" fmla="*/ 923330 h 923330"/>
                <a:gd name="connsiteX23" fmla="*/ 5835064 w 8623247"/>
                <a:gd name="connsiteY23" fmla="*/ 923330 h 923330"/>
                <a:gd name="connsiteX24" fmla="*/ 5087716 w 8623247"/>
                <a:gd name="connsiteY24" fmla="*/ 923330 h 923330"/>
                <a:gd name="connsiteX25" fmla="*/ 4599065 w 8623247"/>
                <a:gd name="connsiteY25" fmla="*/ 923330 h 923330"/>
                <a:gd name="connsiteX26" fmla="*/ 3851717 w 8623247"/>
                <a:gd name="connsiteY26" fmla="*/ 923330 h 923330"/>
                <a:gd name="connsiteX27" fmla="*/ 3104369 w 8623247"/>
                <a:gd name="connsiteY27" fmla="*/ 923330 h 923330"/>
                <a:gd name="connsiteX28" fmla="*/ 2615718 w 8623247"/>
                <a:gd name="connsiteY28" fmla="*/ 923330 h 923330"/>
                <a:gd name="connsiteX29" fmla="*/ 2299533 w 8623247"/>
                <a:gd name="connsiteY29" fmla="*/ 923330 h 923330"/>
                <a:gd name="connsiteX30" fmla="*/ 1724649 w 8623247"/>
                <a:gd name="connsiteY30" fmla="*/ 923330 h 923330"/>
                <a:gd name="connsiteX31" fmla="*/ 1149766 w 8623247"/>
                <a:gd name="connsiteY31" fmla="*/ 923330 h 923330"/>
                <a:gd name="connsiteX32" fmla="*/ 833581 w 8623247"/>
                <a:gd name="connsiteY32" fmla="*/ 923330 h 923330"/>
                <a:gd name="connsiteX33" fmla="*/ 0 w 8623247"/>
                <a:gd name="connsiteY33" fmla="*/ 923330 h 923330"/>
                <a:gd name="connsiteX34" fmla="*/ 0 w 8623247"/>
                <a:gd name="connsiteY34" fmla="*/ 480132 h 923330"/>
                <a:gd name="connsiteX35" fmla="*/ 0 w 8623247"/>
                <a:gd name="connsiteY35" fmla="*/ 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623247" h="923330" fill="none" extrusionOk="0">
                  <a:moveTo>
                    <a:pt x="0" y="0"/>
                  </a:moveTo>
                  <a:cubicBezTo>
                    <a:pt x="196385" y="-37652"/>
                    <a:pt x="202478" y="30956"/>
                    <a:pt x="402418" y="0"/>
                  </a:cubicBezTo>
                  <a:cubicBezTo>
                    <a:pt x="602358" y="-30956"/>
                    <a:pt x="774355" y="54334"/>
                    <a:pt x="891069" y="0"/>
                  </a:cubicBezTo>
                  <a:cubicBezTo>
                    <a:pt x="1007783" y="-54334"/>
                    <a:pt x="1366591" y="38920"/>
                    <a:pt x="1552184" y="0"/>
                  </a:cubicBezTo>
                  <a:cubicBezTo>
                    <a:pt x="1737778" y="-38920"/>
                    <a:pt x="1922145" y="17669"/>
                    <a:pt x="2040835" y="0"/>
                  </a:cubicBezTo>
                  <a:cubicBezTo>
                    <a:pt x="2159525" y="-17669"/>
                    <a:pt x="2392311" y="36312"/>
                    <a:pt x="2529486" y="0"/>
                  </a:cubicBezTo>
                  <a:cubicBezTo>
                    <a:pt x="2666661" y="-36312"/>
                    <a:pt x="2778410" y="46855"/>
                    <a:pt x="2931904" y="0"/>
                  </a:cubicBezTo>
                  <a:cubicBezTo>
                    <a:pt x="3085398" y="-46855"/>
                    <a:pt x="3130517" y="16851"/>
                    <a:pt x="3248090" y="0"/>
                  </a:cubicBezTo>
                  <a:cubicBezTo>
                    <a:pt x="3365663" y="-16851"/>
                    <a:pt x="3685710" y="75208"/>
                    <a:pt x="3909205" y="0"/>
                  </a:cubicBezTo>
                  <a:cubicBezTo>
                    <a:pt x="4132701" y="-75208"/>
                    <a:pt x="4350269" y="21158"/>
                    <a:pt x="4484088" y="0"/>
                  </a:cubicBezTo>
                  <a:cubicBezTo>
                    <a:pt x="4617907" y="-21158"/>
                    <a:pt x="4838017" y="25468"/>
                    <a:pt x="5058972" y="0"/>
                  </a:cubicBezTo>
                  <a:cubicBezTo>
                    <a:pt x="5279927" y="-25468"/>
                    <a:pt x="5564596" y="53266"/>
                    <a:pt x="5806320" y="0"/>
                  </a:cubicBezTo>
                  <a:cubicBezTo>
                    <a:pt x="6048044" y="-53266"/>
                    <a:pt x="6295405" y="2249"/>
                    <a:pt x="6467435" y="0"/>
                  </a:cubicBezTo>
                  <a:cubicBezTo>
                    <a:pt x="6639466" y="-2249"/>
                    <a:pt x="6802882" y="28771"/>
                    <a:pt x="6956086" y="0"/>
                  </a:cubicBezTo>
                  <a:cubicBezTo>
                    <a:pt x="7109290" y="-28771"/>
                    <a:pt x="7202696" y="15378"/>
                    <a:pt x="7272272" y="0"/>
                  </a:cubicBezTo>
                  <a:cubicBezTo>
                    <a:pt x="7341848" y="-15378"/>
                    <a:pt x="7565397" y="27137"/>
                    <a:pt x="7847155" y="0"/>
                  </a:cubicBezTo>
                  <a:cubicBezTo>
                    <a:pt x="8128913" y="-27137"/>
                    <a:pt x="8386031" y="59659"/>
                    <a:pt x="8623247" y="0"/>
                  </a:cubicBezTo>
                  <a:cubicBezTo>
                    <a:pt x="8632199" y="96093"/>
                    <a:pt x="8607856" y="301462"/>
                    <a:pt x="8623247" y="452432"/>
                  </a:cubicBezTo>
                  <a:cubicBezTo>
                    <a:pt x="8638638" y="603402"/>
                    <a:pt x="8592268" y="827509"/>
                    <a:pt x="8623247" y="923330"/>
                  </a:cubicBezTo>
                  <a:cubicBezTo>
                    <a:pt x="8490782" y="934745"/>
                    <a:pt x="8329065" y="870597"/>
                    <a:pt x="8134596" y="923330"/>
                  </a:cubicBezTo>
                  <a:cubicBezTo>
                    <a:pt x="7940127" y="976063"/>
                    <a:pt x="7766047" y="898305"/>
                    <a:pt x="7559713" y="923330"/>
                  </a:cubicBezTo>
                  <a:cubicBezTo>
                    <a:pt x="7353379" y="948355"/>
                    <a:pt x="7070894" y="867302"/>
                    <a:pt x="6898598" y="923330"/>
                  </a:cubicBezTo>
                  <a:cubicBezTo>
                    <a:pt x="6726303" y="979358"/>
                    <a:pt x="6348120" y="860834"/>
                    <a:pt x="6151250" y="923330"/>
                  </a:cubicBezTo>
                  <a:cubicBezTo>
                    <a:pt x="5954380" y="985826"/>
                    <a:pt x="5972225" y="912311"/>
                    <a:pt x="5835064" y="923330"/>
                  </a:cubicBezTo>
                  <a:cubicBezTo>
                    <a:pt x="5697903" y="934349"/>
                    <a:pt x="5449987" y="848315"/>
                    <a:pt x="5087716" y="923330"/>
                  </a:cubicBezTo>
                  <a:cubicBezTo>
                    <a:pt x="4725445" y="998345"/>
                    <a:pt x="4778910" y="891587"/>
                    <a:pt x="4599065" y="923330"/>
                  </a:cubicBezTo>
                  <a:cubicBezTo>
                    <a:pt x="4419220" y="955073"/>
                    <a:pt x="4037095" y="834040"/>
                    <a:pt x="3851717" y="923330"/>
                  </a:cubicBezTo>
                  <a:cubicBezTo>
                    <a:pt x="3666339" y="1012620"/>
                    <a:pt x="3461381" y="849541"/>
                    <a:pt x="3104369" y="923330"/>
                  </a:cubicBezTo>
                  <a:cubicBezTo>
                    <a:pt x="2747357" y="997119"/>
                    <a:pt x="2796067" y="887422"/>
                    <a:pt x="2615718" y="923330"/>
                  </a:cubicBezTo>
                  <a:cubicBezTo>
                    <a:pt x="2435369" y="959238"/>
                    <a:pt x="2411566" y="896440"/>
                    <a:pt x="2299533" y="923330"/>
                  </a:cubicBezTo>
                  <a:cubicBezTo>
                    <a:pt x="2187500" y="950220"/>
                    <a:pt x="1942464" y="914067"/>
                    <a:pt x="1724649" y="923330"/>
                  </a:cubicBezTo>
                  <a:cubicBezTo>
                    <a:pt x="1506834" y="932593"/>
                    <a:pt x="1428113" y="890783"/>
                    <a:pt x="1149766" y="923330"/>
                  </a:cubicBezTo>
                  <a:cubicBezTo>
                    <a:pt x="871419" y="955877"/>
                    <a:pt x="977817" y="908550"/>
                    <a:pt x="833581" y="923330"/>
                  </a:cubicBezTo>
                  <a:cubicBezTo>
                    <a:pt x="689345" y="938110"/>
                    <a:pt x="244320" y="836065"/>
                    <a:pt x="0" y="923330"/>
                  </a:cubicBezTo>
                  <a:cubicBezTo>
                    <a:pt x="-45921" y="829957"/>
                    <a:pt x="24529" y="586018"/>
                    <a:pt x="0" y="480132"/>
                  </a:cubicBezTo>
                  <a:cubicBezTo>
                    <a:pt x="-24529" y="374246"/>
                    <a:pt x="54611" y="194950"/>
                    <a:pt x="0" y="0"/>
                  </a:cubicBezTo>
                  <a:close/>
                </a:path>
                <a:path w="8623247" h="923330" stroke="0" extrusionOk="0">
                  <a:moveTo>
                    <a:pt x="0" y="0"/>
                  </a:moveTo>
                  <a:cubicBezTo>
                    <a:pt x="279400" y="-37868"/>
                    <a:pt x="501907" y="52608"/>
                    <a:pt x="747348" y="0"/>
                  </a:cubicBezTo>
                  <a:cubicBezTo>
                    <a:pt x="992789" y="-52608"/>
                    <a:pt x="1114690" y="20986"/>
                    <a:pt x="1235999" y="0"/>
                  </a:cubicBezTo>
                  <a:cubicBezTo>
                    <a:pt x="1357308" y="-20986"/>
                    <a:pt x="1564043" y="28740"/>
                    <a:pt x="1810882" y="0"/>
                  </a:cubicBezTo>
                  <a:cubicBezTo>
                    <a:pt x="2057721" y="-28740"/>
                    <a:pt x="2011387" y="2095"/>
                    <a:pt x="2127068" y="0"/>
                  </a:cubicBezTo>
                  <a:cubicBezTo>
                    <a:pt x="2242749" y="-2095"/>
                    <a:pt x="2591873" y="20657"/>
                    <a:pt x="2788183" y="0"/>
                  </a:cubicBezTo>
                  <a:cubicBezTo>
                    <a:pt x="2984493" y="-20657"/>
                    <a:pt x="3108511" y="1026"/>
                    <a:pt x="3276834" y="0"/>
                  </a:cubicBezTo>
                  <a:cubicBezTo>
                    <a:pt x="3445157" y="-1026"/>
                    <a:pt x="3516225" y="7551"/>
                    <a:pt x="3593020" y="0"/>
                  </a:cubicBezTo>
                  <a:cubicBezTo>
                    <a:pt x="3669815" y="-7551"/>
                    <a:pt x="4091944" y="17730"/>
                    <a:pt x="4254135" y="0"/>
                  </a:cubicBezTo>
                  <a:cubicBezTo>
                    <a:pt x="4416327" y="-17730"/>
                    <a:pt x="4605015" y="7253"/>
                    <a:pt x="4829018" y="0"/>
                  </a:cubicBezTo>
                  <a:cubicBezTo>
                    <a:pt x="5053021" y="-7253"/>
                    <a:pt x="5234607" y="37960"/>
                    <a:pt x="5403901" y="0"/>
                  </a:cubicBezTo>
                  <a:cubicBezTo>
                    <a:pt x="5573195" y="-37960"/>
                    <a:pt x="5791835" y="346"/>
                    <a:pt x="5892552" y="0"/>
                  </a:cubicBezTo>
                  <a:cubicBezTo>
                    <a:pt x="5993269" y="-346"/>
                    <a:pt x="6485627" y="17189"/>
                    <a:pt x="6639900" y="0"/>
                  </a:cubicBezTo>
                  <a:cubicBezTo>
                    <a:pt x="6794173" y="-17189"/>
                    <a:pt x="6804161" y="7178"/>
                    <a:pt x="6956086" y="0"/>
                  </a:cubicBezTo>
                  <a:cubicBezTo>
                    <a:pt x="7108011" y="-7178"/>
                    <a:pt x="7171510" y="42006"/>
                    <a:pt x="7358504" y="0"/>
                  </a:cubicBezTo>
                  <a:cubicBezTo>
                    <a:pt x="7545498" y="-42006"/>
                    <a:pt x="7593169" y="5906"/>
                    <a:pt x="7760922" y="0"/>
                  </a:cubicBezTo>
                  <a:cubicBezTo>
                    <a:pt x="7928675" y="-5906"/>
                    <a:pt x="8427167" y="1722"/>
                    <a:pt x="8623247" y="0"/>
                  </a:cubicBezTo>
                  <a:cubicBezTo>
                    <a:pt x="8634709" y="110090"/>
                    <a:pt x="8580495" y="301820"/>
                    <a:pt x="8623247" y="452432"/>
                  </a:cubicBezTo>
                  <a:cubicBezTo>
                    <a:pt x="8665999" y="603044"/>
                    <a:pt x="8598238" y="736776"/>
                    <a:pt x="8623247" y="923330"/>
                  </a:cubicBezTo>
                  <a:cubicBezTo>
                    <a:pt x="8440105" y="989622"/>
                    <a:pt x="8068975" y="888763"/>
                    <a:pt x="7875899" y="923330"/>
                  </a:cubicBezTo>
                  <a:cubicBezTo>
                    <a:pt x="7682823" y="957897"/>
                    <a:pt x="7295375" y="915868"/>
                    <a:pt x="7128551" y="923330"/>
                  </a:cubicBezTo>
                  <a:cubicBezTo>
                    <a:pt x="6961727" y="930792"/>
                    <a:pt x="6811209" y="890962"/>
                    <a:pt x="6726133" y="923330"/>
                  </a:cubicBezTo>
                  <a:cubicBezTo>
                    <a:pt x="6641057" y="955698"/>
                    <a:pt x="6361296" y="920226"/>
                    <a:pt x="6237482" y="923330"/>
                  </a:cubicBezTo>
                  <a:cubicBezTo>
                    <a:pt x="6113668" y="926434"/>
                    <a:pt x="6023065" y="918058"/>
                    <a:pt x="5921296" y="923330"/>
                  </a:cubicBezTo>
                  <a:cubicBezTo>
                    <a:pt x="5819527" y="928602"/>
                    <a:pt x="5659058" y="879229"/>
                    <a:pt x="5432646" y="923330"/>
                  </a:cubicBezTo>
                  <a:cubicBezTo>
                    <a:pt x="5206234" y="967431"/>
                    <a:pt x="4836440" y="869601"/>
                    <a:pt x="4685298" y="923330"/>
                  </a:cubicBezTo>
                  <a:cubicBezTo>
                    <a:pt x="4534156" y="977059"/>
                    <a:pt x="4351954" y="909441"/>
                    <a:pt x="4024182" y="923330"/>
                  </a:cubicBezTo>
                  <a:cubicBezTo>
                    <a:pt x="3696410" y="937219"/>
                    <a:pt x="3740420" y="917230"/>
                    <a:pt x="3621764" y="923330"/>
                  </a:cubicBezTo>
                  <a:cubicBezTo>
                    <a:pt x="3503108" y="929430"/>
                    <a:pt x="3320010" y="918422"/>
                    <a:pt x="3219346" y="923330"/>
                  </a:cubicBezTo>
                  <a:cubicBezTo>
                    <a:pt x="3118682" y="928238"/>
                    <a:pt x="2945145" y="902232"/>
                    <a:pt x="2816927" y="923330"/>
                  </a:cubicBezTo>
                  <a:cubicBezTo>
                    <a:pt x="2688709" y="944428"/>
                    <a:pt x="2526187" y="907999"/>
                    <a:pt x="2414509" y="923330"/>
                  </a:cubicBezTo>
                  <a:cubicBezTo>
                    <a:pt x="2302831" y="938661"/>
                    <a:pt x="2175612" y="893711"/>
                    <a:pt x="2098323" y="923330"/>
                  </a:cubicBezTo>
                  <a:cubicBezTo>
                    <a:pt x="2021034" y="952949"/>
                    <a:pt x="1765787" y="921418"/>
                    <a:pt x="1437208" y="923330"/>
                  </a:cubicBezTo>
                  <a:cubicBezTo>
                    <a:pt x="1108629" y="925242"/>
                    <a:pt x="1087108" y="868131"/>
                    <a:pt x="776092" y="923330"/>
                  </a:cubicBezTo>
                  <a:cubicBezTo>
                    <a:pt x="465076" y="978529"/>
                    <a:pt x="231136" y="905779"/>
                    <a:pt x="0" y="923330"/>
                  </a:cubicBezTo>
                  <a:cubicBezTo>
                    <a:pt x="-44078" y="785707"/>
                    <a:pt x="9680" y="694500"/>
                    <a:pt x="0" y="489365"/>
                  </a:cubicBezTo>
                  <a:cubicBezTo>
                    <a:pt x="-9680" y="284230"/>
                    <a:pt x="22682" y="1703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07760818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0B5CC3D-61EC-4C76-A1DB-16C6EF9C9E34}"/>
                </a:ext>
              </a:extLst>
            </p:cNvPr>
            <p:cNvSpPr/>
            <p:nvPr/>
          </p:nvSpPr>
          <p:spPr>
            <a:xfrm>
              <a:off x="0" y="108265"/>
              <a:ext cx="9228084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AD4FE39-0783-4324-848B-08A5BF87D2A6}"/>
                </a:ext>
              </a:extLst>
            </p:cNvPr>
            <p:cNvSpPr/>
            <p:nvPr/>
          </p:nvSpPr>
          <p:spPr>
            <a:xfrm rot="5400000">
              <a:off x="8576045" y="693820"/>
              <a:ext cx="785646" cy="518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5BE31DF-7A69-4495-AB1D-94F613B9B280}"/>
                </a:ext>
              </a:extLst>
            </p:cNvPr>
            <p:cNvSpPr/>
            <p:nvPr/>
          </p:nvSpPr>
          <p:spPr>
            <a:xfrm rot="5400000">
              <a:off x="-99045" y="631281"/>
              <a:ext cx="785646" cy="518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ED63FB0-4A4A-47D2-A48A-4CE831E2B362}"/>
                </a:ext>
              </a:extLst>
            </p:cNvPr>
            <p:cNvSpPr/>
            <p:nvPr/>
          </p:nvSpPr>
          <p:spPr>
            <a:xfrm>
              <a:off x="455684" y="224140"/>
              <a:ext cx="59749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5400" b="1" cap="none" spc="0" dirty="0">
                  <a:ln/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Material y método</a:t>
              </a:r>
            </a:p>
          </p:txBody>
        </p:sp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28B6A7E-5127-4B85-A11C-BFE026023D58}"/>
              </a:ext>
            </a:extLst>
          </p:cNvPr>
          <p:cNvSpPr txBox="1">
            <a:spLocks/>
          </p:cNvSpPr>
          <p:nvPr/>
        </p:nvSpPr>
        <p:spPr>
          <a:xfrm>
            <a:off x="809297" y="1441497"/>
            <a:ext cx="10972800" cy="617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8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Estudio observacional, prospectivo y multicéntrico. </a:t>
            </a: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6E13C17E-4B4F-499E-A03B-40078CB6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3" y="2279844"/>
            <a:ext cx="5042834" cy="45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AF147B3A-B560-46D5-981A-E98216E655B0}"/>
              </a:ext>
            </a:extLst>
          </p:cNvPr>
          <p:cNvGrpSpPr/>
          <p:nvPr/>
        </p:nvGrpSpPr>
        <p:grpSpPr>
          <a:xfrm>
            <a:off x="6377642" y="2299669"/>
            <a:ext cx="5134249" cy="4450065"/>
            <a:chOff x="6377642" y="2299669"/>
            <a:chExt cx="5134249" cy="4450065"/>
          </a:xfrm>
        </p:grpSpPr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271E591E-DC5D-4CB3-8CF3-D96680707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7642" y="2299669"/>
              <a:ext cx="5134249" cy="4450065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4358444-9214-4070-8B3E-D1E460F087E1}"/>
                </a:ext>
              </a:extLst>
            </p:cNvPr>
            <p:cNvSpPr txBox="1"/>
            <p:nvPr/>
          </p:nvSpPr>
          <p:spPr>
            <a:xfrm>
              <a:off x="6385167" y="2472304"/>
              <a:ext cx="5126724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ES" sz="3200" b="1" dirty="0">
                  <a:solidFill>
                    <a:srgbClr val="64252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Solicitar una serología si...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035576E-E024-4D38-A24D-150460D88E18}"/>
                </a:ext>
              </a:extLst>
            </p:cNvPr>
            <p:cNvSpPr txBox="1"/>
            <p:nvPr/>
          </p:nvSpPr>
          <p:spPr>
            <a:xfrm>
              <a:off x="6938694" y="3064513"/>
              <a:ext cx="3956661" cy="193899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1.- Infección de transmisión sexual</a:t>
              </a:r>
            </a:p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2.- Profilaxis post-exposición</a:t>
              </a:r>
            </a:p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3.- Chemsex</a:t>
              </a:r>
            </a:p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4.- Neumonía de repetición</a:t>
              </a:r>
            </a:p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Herpes zoster</a:t>
              </a:r>
            </a:p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6. Síndrome mononucleósico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36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os otros">
            <a:extLst>
              <a:ext uri="{FF2B5EF4-FFF2-40B4-BE49-F238E27FC236}">
                <a16:creationId xmlns:a16="http://schemas.microsoft.com/office/drawing/2014/main" id="{D8D64ED1-6C15-4776-BA71-0FCD1CD77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75496"/>
      </p:ext>
    </p:extLst>
  </p:cSld>
  <p:clrMapOvr>
    <a:masterClrMapping/>
  </p:clrMapOvr>
</p:sld>
</file>

<file path=ppt/theme/theme1.xml><?xml version="1.0" encoding="utf-8"?>
<a:theme xmlns:a="http://schemas.openxmlformats.org/drawingml/2006/main" name="AfterhoursVTI">
  <a:themeElements>
    <a:clrScheme name="Afterhours">
      <a:dk1>
        <a:sysClr val="windowText" lastClr="000000"/>
      </a:dk1>
      <a:lt1>
        <a:srgbClr val="FFFFFF"/>
      </a:lt1>
      <a:dk2>
        <a:srgbClr val="2D3122"/>
      </a:dk2>
      <a:lt2>
        <a:srgbClr val="F3F2EE"/>
      </a:lt2>
      <a:accent1>
        <a:srgbClr val="31AEC4"/>
      </a:accent1>
      <a:accent2>
        <a:srgbClr val="3163BD"/>
      </a:accent2>
      <a:accent3>
        <a:srgbClr val="5E854F"/>
      </a:accent3>
      <a:accent4>
        <a:srgbClr val="34B66C"/>
      </a:accent4>
      <a:accent5>
        <a:srgbClr val="CD2929"/>
      </a:accent5>
      <a:accent6>
        <a:srgbClr val="6946C8"/>
      </a:accent6>
      <a:hlink>
        <a:srgbClr val="0678EA"/>
      </a:hlink>
      <a:folHlink>
        <a:srgbClr val="B65887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407</Words>
  <Application>Microsoft Office PowerPoint</Application>
  <PresentationFormat>Panorámica</PresentationFormat>
  <Paragraphs>49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Consolas</vt:lpstr>
      <vt:lpstr>Franklin Gothic Heavy</vt:lpstr>
      <vt:lpstr>Wingdings</vt:lpstr>
      <vt:lpstr>AfterhoursVTI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Urgencias: Otras situaciones para el diagnóstico precoz de VIH proyecto VIHGILA</dc:title>
  <dc:creator>J. Ignacio</dc:creator>
  <cp:lastModifiedBy>Emili Gené Tous</cp:lastModifiedBy>
  <cp:revision>30</cp:revision>
  <dcterms:created xsi:type="dcterms:W3CDTF">2022-05-02T08:15:57Z</dcterms:created>
  <dcterms:modified xsi:type="dcterms:W3CDTF">2022-05-04T01:47:11Z</dcterms:modified>
</cp:coreProperties>
</file>